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2" r:id="rId8"/>
    <p:sldId id="263" r:id="rId9"/>
    <p:sldId id="264" r:id="rId10"/>
    <p:sldId id="265" r:id="rId11"/>
    <p:sldId id="266" r:id="rId12"/>
    <p:sldId id="285" r:id="rId13"/>
    <p:sldId id="282" r:id="rId14"/>
    <p:sldId id="283" r:id="rId15"/>
    <p:sldId id="281" r:id="rId16"/>
    <p:sldId id="284" r:id="rId17"/>
    <p:sldId id="269" r:id="rId18"/>
    <p:sldId id="271" r:id="rId19"/>
    <p:sldId id="272" r:id="rId20"/>
    <p:sldId id="273" r:id="rId21"/>
    <p:sldId id="274" r:id="rId22"/>
    <p:sldId id="267" r:id="rId23"/>
    <p:sldId id="268" r:id="rId24"/>
    <p:sldId id="275" r:id="rId25"/>
    <p:sldId id="276" r:id="rId26"/>
    <p:sldId id="277" r:id="rId27"/>
    <p:sldId id="278" r:id="rId28"/>
    <p:sldId id="279" r:id="rId29"/>
    <p:sldId id="28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khead, Christie M (PERS)" initials="BCM(" lastIdx="14" clrIdx="0">
    <p:extLst>
      <p:ext uri="{19B8F6BF-5375-455C-9EA6-DF929625EA0E}">
        <p15:presenceInfo xmlns:p15="http://schemas.microsoft.com/office/powerpoint/2012/main" userId="S-1-5-21-2000815379-1763138722-27540201-168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8F87A3-B7A1-4E78-B581-01245A15FE1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29100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F87A3-B7A1-4E78-B581-01245A15FE1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220417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F87A3-B7A1-4E78-B581-01245A15FE1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340097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F87A3-B7A1-4E78-B581-01245A15FE1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178115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8F87A3-B7A1-4E78-B581-01245A15FE1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286728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8F87A3-B7A1-4E78-B581-01245A15FE11}"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46170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8F87A3-B7A1-4E78-B581-01245A15FE11}" type="datetimeFigureOut">
              <a:rPr lang="en-US" smtClean="0"/>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71436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8F87A3-B7A1-4E78-B581-01245A15FE11}" type="datetimeFigureOut">
              <a:rPr lang="en-US" smtClean="0"/>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69993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F87A3-B7A1-4E78-B581-01245A15FE11}" type="datetimeFigureOut">
              <a:rPr lang="en-US" smtClean="0"/>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105413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8F87A3-B7A1-4E78-B581-01245A15FE11}"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268893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8F87A3-B7A1-4E78-B581-01245A15FE11}"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A7C7C-86ED-4EB3-949E-148202B9E5D6}" type="slidenum">
              <a:rPr lang="en-US" smtClean="0"/>
              <a:t>‹#›</a:t>
            </a:fld>
            <a:endParaRPr lang="en-US"/>
          </a:p>
        </p:txBody>
      </p:sp>
    </p:spTree>
    <p:extLst>
      <p:ext uri="{BB962C8B-B14F-4D97-AF65-F5344CB8AC3E}">
        <p14:creationId xmlns:p14="http://schemas.microsoft.com/office/powerpoint/2010/main" val="92678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F87A3-B7A1-4E78-B581-01245A15FE11}" type="datetimeFigureOut">
              <a:rPr lang="en-US" smtClean="0"/>
              <a:t>9/1/2021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A7C7C-86ED-4EB3-949E-148202B9E5D6}" type="slidenum">
              <a:rPr lang="en-US" smtClean="0"/>
              <a:t>‹#›</a:t>
            </a:fld>
            <a:endParaRPr lang="en-US"/>
          </a:p>
        </p:txBody>
      </p:sp>
    </p:spTree>
    <p:extLst>
      <p:ext uri="{BB962C8B-B14F-4D97-AF65-F5344CB8AC3E}">
        <p14:creationId xmlns:p14="http://schemas.microsoft.com/office/powerpoint/2010/main" val="1621047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Active Agency </a:t>
            </a:r>
            <a:r>
              <a:rPr lang="en-US" dirty="0"/>
              <a:t>U</a:t>
            </a:r>
            <a:r>
              <a:rPr lang="en-US" dirty="0" smtClean="0"/>
              <a:t>pload</a:t>
            </a:r>
            <a:endParaRPr lang="en-US" dirty="0"/>
          </a:p>
        </p:txBody>
      </p:sp>
      <p:sp>
        <p:nvSpPr>
          <p:cNvPr id="3" name="Subtitle 2"/>
          <p:cNvSpPr>
            <a:spLocks noGrp="1"/>
          </p:cNvSpPr>
          <p:nvPr>
            <p:ph type="subTitle" idx="1"/>
          </p:nvPr>
        </p:nvSpPr>
        <p:spPr/>
        <p:txBody>
          <a:bodyPr/>
          <a:lstStyle/>
          <a:p>
            <a:r>
              <a:rPr lang="en-US" dirty="0" smtClean="0"/>
              <a:t>https://apps.personnel.ky.gov/DEIFormUpload/Default</a:t>
            </a:r>
            <a:endParaRPr lang="en-US" dirty="0"/>
          </a:p>
        </p:txBody>
      </p:sp>
    </p:spTree>
    <p:extLst>
      <p:ext uri="{BB962C8B-B14F-4D97-AF65-F5344CB8AC3E}">
        <p14:creationId xmlns:p14="http://schemas.microsoft.com/office/powerpoint/2010/main" val="1353116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Group	</a:t>
            </a:r>
            <a:endParaRPr lang="en-US" dirty="0"/>
          </a:p>
        </p:txBody>
      </p:sp>
      <p:sp>
        <p:nvSpPr>
          <p:cNvPr id="3" name="Content Placeholder 2"/>
          <p:cNvSpPr>
            <a:spLocks noGrp="1"/>
          </p:cNvSpPr>
          <p:nvPr>
            <p:ph idx="1"/>
          </p:nvPr>
        </p:nvSpPr>
        <p:spPr/>
        <p:txBody>
          <a:bodyPr/>
          <a:lstStyle/>
          <a:p>
            <a:r>
              <a:rPr lang="en-US" dirty="0" smtClean="0"/>
              <a:t>Should only be used for New Groups that just signed with KEHP.  We would tell you to use this when submitting the  applications for your group.</a:t>
            </a:r>
            <a:endParaRPr lang="en-US" dirty="0"/>
          </a:p>
        </p:txBody>
      </p:sp>
    </p:spTree>
    <p:extLst>
      <p:ext uri="{BB962C8B-B14F-4D97-AF65-F5344CB8AC3E}">
        <p14:creationId xmlns:p14="http://schemas.microsoft.com/office/powerpoint/2010/main" val="1141989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Qualifying Events: Marriage </a:t>
            </a:r>
            <a:r>
              <a:rPr lang="en-US" sz="2700" b="1" dirty="0" smtClean="0"/>
              <a:t>NOTE: All </a:t>
            </a:r>
            <a:r>
              <a:rPr lang="en-US" sz="2700" b="1" dirty="0"/>
              <a:t>QE’s must be submitted with supporting </a:t>
            </a:r>
            <a:r>
              <a:rPr lang="en-US" sz="2700" b="1" dirty="0" smtClean="0"/>
              <a:t>documentation. Please reference the administration manual for required documentation and signature deadlines.</a:t>
            </a:r>
            <a:endParaRPr lang="en-US" sz="27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Marriage: </a:t>
            </a:r>
          </a:p>
          <a:p>
            <a:r>
              <a:rPr lang="en-US" b="1" dirty="0" smtClean="0"/>
              <a:t>Adding spouse: </a:t>
            </a:r>
            <a:r>
              <a:rPr lang="en-US" dirty="0" smtClean="0"/>
              <a:t>Marriage certificate </a:t>
            </a:r>
          </a:p>
          <a:p>
            <a:r>
              <a:rPr lang="en-US" b="1" dirty="0" smtClean="0"/>
              <a:t>Adding step-children</a:t>
            </a:r>
            <a:r>
              <a:rPr lang="en-US" dirty="0" smtClean="0"/>
              <a:t>: Marriage certificate and birth certificate </a:t>
            </a:r>
          </a:p>
          <a:p>
            <a:r>
              <a:rPr lang="en-US" b="1" dirty="0" smtClean="0"/>
              <a:t>Drop dependent: </a:t>
            </a:r>
            <a:r>
              <a:rPr lang="en-US" dirty="0"/>
              <a:t>Notification from employer, on employer’s letterhead or via electronically, or an email from the employer with HR signature block identifying the coverage Effective Date and the person(s) covered by the policy; or a copy of the new Health Insurance ID card(s) for each covered person, with coverage Effective Date; or a self-service enrollment confirmation that states the employer name, effective date and person(s) covered. A copy of the new Health Insurance ID Card(s) for each covered person, with coverage Effective Date is not sufficient unless accompanied by some form of written verification from the employer identifying the hire date, coverage effective date and the person(s) covered by the policy. </a:t>
            </a:r>
            <a:endParaRPr lang="en-US" dirty="0" smtClean="0"/>
          </a:p>
        </p:txBody>
      </p:sp>
    </p:spTree>
    <p:extLst>
      <p:ext uri="{BB962C8B-B14F-4D97-AF65-F5344CB8AC3E}">
        <p14:creationId xmlns:p14="http://schemas.microsoft.com/office/powerpoint/2010/main" val="145928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a:t>
            </a:r>
            <a:r>
              <a:rPr lang="en-US" dirty="0" smtClean="0"/>
              <a:t>Events: Birth/Adoption/Placement</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Birth/Adoption/Placement: </a:t>
            </a:r>
            <a:endParaRPr lang="en-US" b="1" dirty="0" smtClean="0"/>
          </a:p>
          <a:p>
            <a:r>
              <a:rPr lang="en-US" b="1" dirty="0" smtClean="0"/>
              <a:t>Add </a:t>
            </a:r>
            <a:r>
              <a:rPr lang="en-US" b="1" dirty="0"/>
              <a:t>Child: Natural Child</a:t>
            </a:r>
            <a:r>
              <a:rPr lang="en-US" dirty="0"/>
              <a:t>: A legible photocopy of the child's birth certificate showing the name of the Employee/Retiree as a parent; or a copy of the footprint certificate from the hospital indicating the hospital name, baby and parents’ first and last names, and signed by the attending physician or a hospital representative; or verification of the birth document from the hospital indicating the first and last names of the baby and parent(s). At least one parent must be an Employee/Retiree eligible to participate in KEHP. </a:t>
            </a:r>
            <a:endParaRPr lang="en-US" dirty="0" smtClean="0"/>
          </a:p>
          <a:p>
            <a:r>
              <a:rPr lang="en-US" b="1" dirty="0" smtClean="0"/>
              <a:t>Step </a:t>
            </a:r>
            <a:r>
              <a:rPr lang="en-US" b="1" dirty="0"/>
              <a:t>Child</a:t>
            </a:r>
            <a:r>
              <a:rPr lang="en-US" dirty="0"/>
              <a:t>: A legible photocopy of the child's birth certificate showing the name of the Employee/Retiree's Spouse as a parent and a legible copy of the marriage certificate showing the names of the Employee/Retiree and the Spouse or a photocopy of the top half of the front page of the Employee/Retiree’s most recent federal tax return (Form 1040</a:t>
            </a:r>
            <a:r>
              <a:rPr lang="en-US" dirty="0" smtClean="0"/>
              <a:t>).</a:t>
            </a:r>
          </a:p>
          <a:p>
            <a:r>
              <a:rPr lang="en-US" b="1" dirty="0" smtClean="0"/>
              <a:t>Legal </a:t>
            </a:r>
            <a:r>
              <a:rPr lang="en-US" b="1" dirty="0"/>
              <a:t>Guardian, Adoption, or Foster Child (</a:t>
            </a:r>
            <a:r>
              <a:rPr lang="en-US" b="1" dirty="0" err="1"/>
              <a:t>ren</a:t>
            </a:r>
            <a:r>
              <a:rPr lang="en-US" b="1" dirty="0"/>
              <a:t>)</a:t>
            </a:r>
            <a:r>
              <a:rPr lang="en-US" dirty="0"/>
              <a:t>: Legible photocopies of court orders, guardianship documents, or affidavits of dependency, with the presiding judge's signature and filed status; or legible adoption papers with the presiding judge's signature; or a petition for adoption; or notarized or official placement papers from an adoption/placement agency (no judge’s signature required). See App. I, </a:t>
            </a:r>
            <a:r>
              <a:rPr lang="en-US" dirty="0" err="1"/>
              <a:t>Pg</a:t>
            </a:r>
            <a:r>
              <a:rPr lang="en-US" dirty="0"/>
              <a:t> 23, Judgements, Decrees, or Orders (NMSN) qualifying event for more information regarding acceptable custody and dependency </a:t>
            </a:r>
          </a:p>
          <a:p>
            <a:r>
              <a:rPr lang="en-US" b="1" dirty="0"/>
              <a:t>Drop Employee/Dependen</a:t>
            </a:r>
            <a:r>
              <a:rPr lang="en-US" dirty="0"/>
              <a:t>t due to gaining other Group Health Insurance :Notification from employer, on employer’s letterhead or via electronically, identifying the coverage Effective Date and the person(s) covered by the policy; or a copy of the new Health Insurance ID card(s) for each covered person, with coverage Effective Date. 	</a:t>
            </a:r>
          </a:p>
          <a:p>
            <a:pPr marL="0" indent="0">
              <a:buNone/>
            </a:pPr>
            <a:r>
              <a:rPr lang="en-US" dirty="0"/>
              <a:t>	</a:t>
            </a:r>
          </a:p>
          <a:p>
            <a:endParaRPr lang="en-US" dirty="0"/>
          </a:p>
        </p:txBody>
      </p:sp>
    </p:spTree>
    <p:extLst>
      <p:ext uri="{BB962C8B-B14F-4D97-AF65-F5344CB8AC3E}">
        <p14:creationId xmlns:p14="http://schemas.microsoft.com/office/powerpoint/2010/main" val="1736307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a:t>
            </a:r>
            <a:r>
              <a:rPr lang="en-US" dirty="0" smtClean="0"/>
              <a:t>Events: Court order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Court order for Child </a:t>
            </a:r>
            <a:r>
              <a:rPr lang="en-US" b="1" dirty="0"/>
              <a:t>Adding Dependent (s) </a:t>
            </a:r>
            <a:r>
              <a:rPr lang="en-US" dirty="0"/>
              <a:t>	</a:t>
            </a:r>
            <a:endParaRPr lang="en-US" dirty="0" smtClean="0"/>
          </a:p>
          <a:p>
            <a:r>
              <a:rPr lang="en-US" dirty="0" smtClean="0"/>
              <a:t>An </a:t>
            </a:r>
            <a:r>
              <a:rPr lang="en-US" dirty="0"/>
              <a:t>Order placing financial responsibility on the Employee or requiring health insurance coverage including: </a:t>
            </a:r>
          </a:p>
          <a:p>
            <a:pPr lvl="1"/>
            <a:r>
              <a:rPr lang="en-US" dirty="0" smtClean="0"/>
              <a:t> </a:t>
            </a:r>
            <a:r>
              <a:rPr lang="en-US" dirty="0"/>
              <a:t>De Facto Custody Order – An Order changing custody from parent to a non-parent. </a:t>
            </a:r>
          </a:p>
          <a:p>
            <a:pPr lvl="1"/>
            <a:r>
              <a:rPr lang="en-US" dirty="0" smtClean="0"/>
              <a:t> </a:t>
            </a:r>
            <a:r>
              <a:rPr lang="en-US" dirty="0"/>
              <a:t>Guardianship/Limited Guardianship/Conservator </a:t>
            </a:r>
          </a:p>
          <a:p>
            <a:pPr lvl="1"/>
            <a:r>
              <a:rPr lang="en-US" dirty="0" smtClean="0"/>
              <a:t> </a:t>
            </a:r>
            <a:r>
              <a:rPr lang="en-US" dirty="0"/>
              <a:t>Temporary Custody/Guardianship/De Facto Custody Orders </a:t>
            </a:r>
          </a:p>
          <a:p>
            <a:endParaRPr lang="en-US" dirty="0"/>
          </a:p>
          <a:p>
            <a:r>
              <a:rPr lang="en-US" b="1" dirty="0"/>
              <a:t>Documents that are insufficient proof for the Qualifying Event include: </a:t>
            </a:r>
          </a:p>
          <a:p>
            <a:pPr lvl="1"/>
            <a:r>
              <a:rPr lang="en-US" dirty="0"/>
              <a:t> </a:t>
            </a:r>
            <a:r>
              <a:rPr lang="en-US" dirty="0" smtClean="0"/>
              <a:t>Powers </a:t>
            </a:r>
            <a:r>
              <a:rPr lang="en-US" dirty="0"/>
              <a:t>of Attorney </a:t>
            </a:r>
          </a:p>
          <a:p>
            <a:pPr lvl="1"/>
            <a:r>
              <a:rPr lang="en-US" dirty="0" smtClean="0"/>
              <a:t> </a:t>
            </a:r>
            <a:r>
              <a:rPr lang="en-US" dirty="0"/>
              <a:t>Authorization to make </a:t>
            </a:r>
            <a:r>
              <a:rPr lang="en-US" dirty="0" smtClean="0"/>
              <a:t>decisions</a:t>
            </a:r>
          </a:p>
          <a:p>
            <a:pPr lvl="1"/>
            <a:r>
              <a:rPr lang="en-US" dirty="0"/>
              <a:t> </a:t>
            </a:r>
            <a:r>
              <a:rPr lang="en-US" dirty="0" smtClean="0"/>
              <a:t>Custody </a:t>
            </a:r>
            <a:r>
              <a:rPr lang="en-US" dirty="0"/>
              <a:t>Order changing custody from one parent to another </a:t>
            </a:r>
            <a:endParaRPr lang="en-US" dirty="0" smtClean="0"/>
          </a:p>
          <a:p>
            <a:pPr lvl="1"/>
            <a:r>
              <a:rPr lang="en-US" dirty="0" smtClean="0"/>
              <a:t> Petitions </a:t>
            </a:r>
            <a:r>
              <a:rPr lang="en-US" dirty="0"/>
              <a:t>for Guardians </a:t>
            </a:r>
          </a:p>
          <a:p>
            <a:endParaRPr lang="en-US" dirty="0"/>
          </a:p>
          <a:p>
            <a:endParaRPr lang="en-US" dirty="0" smtClean="0"/>
          </a:p>
        </p:txBody>
      </p:sp>
    </p:spTree>
    <p:extLst>
      <p:ext uri="{BB962C8B-B14F-4D97-AF65-F5344CB8AC3E}">
        <p14:creationId xmlns:p14="http://schemas.microsoft.com/office/powerpoint/2010/main" val="3012124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a:t>
            </a:r>
            <a:r>
              <a:rPr lang="en-US" dirty="0" smtClean="0"/>
              <a:t>Events: Divorce and Death</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Divorce</a:t>
            </a:r>
            <a:r>
              <a:rPr lang="en-US" b="1" dirty="0" smtClean="0">
                <a:solidFill>
                  <a:srgbClr val="FF0000"/>
                </a:solidFill>
              </a:rPr>
              <a:t> </a:t>
            </a:r>
            <a:r>
              <a:rPr lang="en-US" b="1" dirty="0" smtClean="0"/>
              <a:t>documents required:</a:t>
            </a:r>
            <a:endParaRPr lang="en-US" b="1" dirty="0" smtClean="0">
              <a:solidFill>
                <a:srgbClr val="FF0000"/>
              </a:solidFill>
            </a:endParaRPr>
          </a:p>
          <a:p>
            <a:r>
              <a:rPr lang="en-US" b="1" dirty="0" smtClean="0"/>
              <a:t>To add EE/dependents: </a:t>
            </a:r>
            <a:r>
              <a:rPr lang="en-US" dirty="0" smtClean="0"/>
              <a:t>Notification from employer on letterhead or electronically, that includes person(s) covered and coverage termination date; letter from insurance company with type of coverage, date of termination, and person(s) covered; or termination letter from governmental agency providing previous coverage. In the event employee’s children lose coverage under ex-spouse’s plan, provide proof of loss of eligibility due to divorce. </a:t>
            </a:r>
          </a:p>
          <a:p>
            <a:r>
              <a:rPr lang="en-US" b="1" dirty="0" smtClean="0"/>
              <a:t>Divorce, Legal Separation or Annulment: </a:t>
            </a:r>
            <a:r>
              <a:rPr lang="en-US" dirty="0" smtClean="0"/>
              <a:t>Divorce decree, legal separation orders, or annulment orders signed by judge and date stamped “filed” or “entered”; or a court order from a divorce or separation that indicates a Spouse and/or a Dependent should be dropped.</a:t>
            </a:r>
          </a:p>
          <a:p>
            <a:r>
              <a:rPr lang="en-US" b="1" dirty="0" smtClean="0"/>
              <a:t>If the member is currently in a Waiver HRA: </a:t>
            </a:r>
            <a:r>
              <a:rPr lang="en-US" dirty="0" smtClean="0"/>
              <a:t>Divorce decree, legal separation order, or annulment order and notification from spouse’s employer on letterhead or electronically, that includes person (s) covered and coverage termination date; letter from insurance company with type of coverage, reason for termination, date of termination, and person(s) covered; or termination letter from governmental agency providing previous coverage. </a:t>
            </a:r>
          </a:p>
          <a:p>
            <a:r>
              <a:rPr lang="en-US" b="1" dirty="0" smtClean="0"/>
              <a:t>To drop due to Divorce</a:t>
            </a:r>
            <a:r>
              <a:rPr lang="en-US" dirty="0" smtClean="0"/>
              <a:t>: </a:t>
            </a:r>
            <a:r>
              <a:rPr lang="en-US" b="1" dirty="0" smtClean="0"/>
              <a:t>Divorce, Legal Separation or Annulment: </a:t>
            </a:r>
            <a:r>
              <a:rPr lang="en-US" dirty="0" smtClean="0"/>
              <a:t>Divorce decree, legal separation orders, or annulment orders signed by judge and date stamped “filed” or “entered”; or a court order resulting from a divorce or separation that indicates a Spouse and/or a Dependent should be dropped. </a:t>
            </a:r>
          </a:p>
          <a:p>
            <a:r>
              <a:rPr lang="en-US" b="1" dirty="0" smtClean="0"/>
              <a:t>Death: </a:t>
            </a:r>
            <a:r>
              <a:rPr lang="en-US" dirty="0" smtClean="0"/>
              <a:t>No documents required.</a:t>
            </a:r>
          </a:p>
          <a:p>
            <a:endParaRPr lang="en-US" dirty="0" smtClean="0"/>
          </a:p>
          <a:p>
            <a:endParaRPr lang="en-US" dirty="0"/>
          </a:p>
        </p:txBody>
      </p:sp>
    </p:spTree>
    <p:extLst>
      <p:ext uri="{BB962C8B-B14F-4D97-AF65-F5344CB8AC3E}">
        <p14:creationId xmlns:p14="http://schemas.microsoft.com/office/powerpoint/2010/main" val="3265717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a:t>
            </a:r>
            <a:r>
              <a:rPr lang="en-US" dirty="0" smtClean="0"/>
              <a:t>Events: Loss of individual or group health, Begin or End Medicare/Medicaid</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Loss of Individual health</a:t>
            </a:r>
            <a:r>
              <a:rPr lang="en-US" dirty="0" smtClean="0"/>
              <a:t>: </a:t>
            </a:r>
            <a:r>
              <a:rPr lang="en-US" dirty="0"/>
              <a:t>Proof of loss of eligibility from Marketplace. See Dependent Eligibility Chart </a:t>
            </a:r>
            <a:r>
              <a:rPr lang="en-US" dirty="0" smtClean="0"/>
              <a:t>in Administration Manual.</a:t>
            </a:r>
          </a:p>
          <a:p>
            <a:r>
              <a:rPr lang="en-US" b="1" dirty="0" smtClean="0"/>
              <a:t>Loss of group Health</a:t>
            </a:r>
            <a:r>
              <a:rPr lang="en-US" dirty="0" smtClean="0"/>
              <a:t>: </a:t>
            </a:r>
            <a:r>
              <a:rPr lang="en-US" dirty="0"/>
              <a:t>Notification from employer, on employer’s letterhead or via electronically, identifying the coverage termination date, the reason for coverage termination, and the person(s) covered by the policy; or a letter or a certificate of creditable coverage from the insurance company showing the termination date, type of coverage, date of termination and person(s) covered. NOTE: Loss of coverage for the failure to pay premium is not a valid QE; however, the loss of coverage because the employer ceased to offer coverage is a valid QE. 	</a:t>
            </a:r>
          </a:p>
          <a:p>
            <a:r>
              <a:rPr lang="en-US" b="1" dirty="0" smtClean="0"/>
              <a:t>Begin Medicare/Medicaid</a:t>
            </a:r>
            <a:r>
              <a:rPr lang="en-US" dirty="0" smtClean="0"/>
              <a:t>:</a:t>
            </a:r>
          </a:p>
          <a:p>
            <a:r>
              <a:rPr lang="en-US" b="1" dirty="0" smtClean="0"/>
              <a:t>Medicare</a:t>
            </a:r>
            <a:r>
              <a:rPr lang="en-US" dirty="0" smtClean="0"/>
              <a:t> Copy </a:t>
            </a:r>
            <a:r>
              <a:rPr lang="en-US" dirty="0"/>
              <a:t>of Medicare card (showing Effective Date) or Initial eligibility letter from Medicare Office 	</a:t>
            </a:r>
          </a:p>
          <a:p>
            <a:r>
              <a:rPr lang="en-US" b="1" dirty="0" smtClean="0"/>
              <a:t>Medicaid </a:t>
            </a:r>
            <a:r>
              <a:rPr lang="en-US" dirty="0" smtClean="0"/>
              <a:t> </a:t>
            </a:r>
            <a:r>
              <a:rPr lang="en-US" dirty="0" err="1" smtClean="0"/>
              <a:t>Medicaid</a:t>
            </a:r>
            <a:r>
              <a:rPr lang="en-US" dirty="0" smtClean="0"/>
              <a:t> </a:t>
            </a:r>
            <a:r>
              <a:rPr lang="en-US" dirty="0"/>
              <a:t>Eligibility/Termination (MET) Form signed by the Division of Medicaid Services – Cabinet for Health and Family Services </a:t>
            </a:r>
            <a:endParaRPr lang="en-US" dirty="0" smtClean="0"/>
          </a:p>
          <a:p>
            <a:r>
              <a:rPr lang="en-US" b="1" dirty="0" smtClean="0"/>
              <a:t>End Medicare/Medicaid</a:t>
            </a:r>
            <a:r>
              <a:rPr lang="en-US" dirty="0" smtClean="0"/>
              <a:t>:</a:t>
            </a:r>
          </a:p>
          <a:p>
            <a:r>
              <a:rPr lang="en-US" b="1" dirty="0" smtClean="0"/>
              <a:t>Medicaid </a:t>
            </a:r>
            <a:r>
              <a:rPr lang="en-US" b="1" dirty="0"/>
              <a:t>&amp; KCHIP </a:t>
            </a:r>
            <a:r>
              <a:rPr lang="en-US" dirty="0" smtClean="0"/>
              <a:t>MET </a:t>
            </a:r>
            <a:r>
              <a:rPr lang="en-US" dirty="0"/>
              <a:t>form. See Dependent Eligibility Chart. 	</a:t>
            </a:r>
          </a:p>
          <a:p>
            <a:r>
              <a:rPr lang="en-US" b="1" dirty="0" smtClean="0"/>
              <a:t>Medicare </a:t>
            </a:r>
            <a:r>
              <a:rPr lang="en-US" dirty="0" smtClean="0"/>
              <a:t>Notification </a:t>
            </a:r>
            <a:r>
              <a:rPr lang="en-US" dirty="0"/>
              <a:t>from Medicare. </a:t>
            </a:r>
            <a:endParaRPr lang="en-US" dirty="0" smtClean="0"/>
          </a:p>
          <a:p>
            <a:endParaRPr lang="en-US" dirty="0"/>
          </a:p>
        </p:txBody>
      </p:sp>
    </p:spTree>
    <p:extLst>
      <p:ext uri="{BB962C8B-B14F-4D97-AF65-F5344CB8AC3E}">
        <p14:creationId xmlns:p14="http://schemas.microsoft.com/office/powerpoint/2010/main" val="4122615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a:t>
            </a:r>
            <a:r>
              <a:rPr lang="en-US" dirty="0" smtClean="0"/>
              <a:t>Events: </a:t>
            </a:r>
            <a:r>
              <a:rPr lang="en-US" dirty="0" err="1" smtClean="0"/>
              <a:t>Sp</a:t>
            </a:r>
            <a:r>
              <a:rPr lang="en-US" dirty="0" smtClean="0"/>
              <a:t>/Dependent starting or terminating employment and Other</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Spouse/Dependent Starting Employment </a:t>
            </a:r>
            <a:r>
              <a:rPr lang="en-US" dirty="0" smtClean="0"/>
              <a:t>(gaining coverage due to employment) </a:t>
            </a:r>
            <a:r>
              <a:rPr lang="en-US" b="1" dirty="0" smtClean="0"/>
              <a:t>Dropping Employee, Spouse or Dependent(s) </a:t>
            </a:r>
            <a:r>
              <a:rPr lang="en-US" dirty="0" smtClean="0"/>
              <a:t>Notification from employer, on employer’s letterhead or via electronically, or an email from the employer with HR signature block identifying the coverage Effective Date and the person(s) covered by the policy; or a self-serve enrollment confirmation that states the employer name, Effective Date, and person(s) covered. 	</a:t>
            </a:r>
          </a:p>
          <a:p>
            <a:r>
              <a:rPr lang="en-US" b="1" dirty="0" smtClean="0"/>
              <a:t>Spouse/Dependent Terminating Employment </a:t>
            </a:r>
            <a:r>
              <a:rPr lang="en-US" dirty="0" smtClean="0"/>
              <a:t>(losing coverage due to employment) </a:t>
            </a:r>
            <a:r>
              <a:rPr lang="en-US" b="1" dirty="0" smtClean="0"/>
              <a:t>Adding Employee, Spouse or Dependent(s</a:t>
            </a:r>
            <a:r>
              <a:rPr lang="en-US" dirty="0" smtClean="0"/>
              <a:t>) Notification from employer, on employer’s letterhead or via electronically, identifying the coverage termination date and the person(s) covered by the policy; or letter or certificate of creditable coverage from the insurance company showing the termination date, type of coverage, date of termination and person(s) covered. 	</a:t>
            </a:r>
          </a:p>
          <a:p>
            <a:r>
              <a:rPr lang="en-US" b="1" dirty="0" smtClean="0"/>
              <a:t>Other</a:t>
            </a:r>
            <a:r>
              <a:rPr lang="en-US" dirty="0" smtClean="0"/>
              <a:t>: to be used for FSA changes or other events</a:t>
            </a:r>
          </a:p>
          <a:p>
            <a:endParaRPr lang="en-US" dirty="0"/>
          </a:p>
        </p:txBody>
      </p:sp>
    </p:spTree>
    <p:extLst>
      <p:ext uri="{BB962C8B-B14F-4D97-AF65-F5344CB8AC3E}">
        <p14:creationId xmlns:p14="http://schemas.microsoft.com/office/powerpoint/2010/main" val="1493726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a:t>
            </a:r>
            <a:endParaRPr lang="en-US" dirty="0"/>
          </a:p>
        </p:txBody>
      </p:sp>
      <p:sp>
        <p:nvSpPr>
          <p:cNvPr id="3" name="Content Placeholder 2"/>
          <p:cNvSpPr>
            <a:spLocks noGrp="1"/>
          </p:cNvSpPr>
          <p:nvPr>
            <p:ph idx="1"/>
          </p:nvPr>
        </p:nvSpPr>
        <p:spPr/>
        <p:txBody>
          <a:bodyPr/>
          <a:lstStyle/>
          <a:p>
            <a:r>
              <a:rPr lang="en-US" dirty="0" smtClean="0"/>
              <a:t>Should be used for those employees that go from full time to part time but are still eligible for benefits. Note they will no longer be eligible for Life, Dental or Vision once they move to ACA eligible.</a:t>
            </a:r>
          </a:p>
          <a:p>
            <a:r>
              <a:rPr lang="en-US" dirty="0" smtClean="0"/>
              <a:t>If they move from ACA to full time you should select New hire and in the notes tell us the member moved from ACA to full time.  No plan change is allowed for health, but the member would then be eligible to pick up dental, vision and life.  The effective date would be first day of the second month from the date you moved to full time. </a:t>
            </a:r>
            <a:endParaRPr lang="en-US" dirty="0"/>
          </a:p>
        </p:txBody>
      </p:sp>
    </p:spTree>
    <p:extLst>
      <p:ext uri="{BB962C8B-B14F-4D97-AF65-F5344CB8AC3E}">
        <p14:creationId xmlns:p14="http://schemas.microsoft.com/office/powerpoint/2010/main" val="2543251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a:xfrm>
            <a:off x="838200" y="1285875"/>
            <a:ext cx="10515600" cy="4891088"/>
          </a:xfrm>
        </p:spPr>
        <p:txBody>
          <a:bodyPr>
            <a:normAutofit fontScale="55000" lnSpcReduction="20000"/>
          </a:bodyPr>
          <a:lstStyle/>
          <a:p>
            <a:endParaRPr lang="en-US" dirty="0"/>
          </a:p>
          <a:p>
            <a:pPr marL="0" indent="0">
              <a:buNone/>
            </a:pPr>
            <a:r>
              <a:rPr lang="en-US" b="1" dirty="0" smtClean="0"/>
              <a:t>Although </a:t>
            </a:r>
            <a:r>
              <a:rPr lang="en-US" b="1" dirty="0"/>
              <a:t>DEI may allow election changes and exceptions to address a mistake, an exception should be based on remedying clear error or be supported by the facts and circumstances. We’ve revised the exception form to capture the reason for the exception and the person responsible for the exception request. The new section does require an explanation of what measures will be taken to avoid a similar issue in the future. The new form also requires the member and IC/HRG to sign. </a:t>
            </a:r>
          </a:p>
          <a:p>
            <a:r>
              <a:rPr lang="en-US" dirty="0"/>
              <a:t>To ensure consistency and adherence to both state and federal legislation, it is important that all processing for new hire enrollments, adding or dropping dependents due to a qualifying event, and terminations are completed in a timely manner. The exception request process allows a member to submit an exception request to make changes that are outside of the Department of Employee Insurance (DEI) rules and regulations due to: </a:t>
            </a:r>
          </a:p>
          <a:p>
            <a:pPr marL="0" indent="0">
              <a:buNone/>
            </a:pPr>
            <a:r>
              <a:rPr lang="en-US" dirty="0" smtClean="0"/>
              <a:t>	1.  An </a:t>
            </a:r>
            <a:r>
              <a:rPr lang="en-US" dirty="0"/>
              <a:t>administrative change to correct a member's health, dental or vision coverage that is not the fault of the member. </a:t>
            </a:r>
            <a:r>
              <a:rPr lang="en-US" dirty="0" smtClean="0"/>
              <a:t>	For </a:t>
            </a:r>
            <a:r>
              <a:rPr lang="en-US" dirty="0"/>
              <a:t>example, the member was provided with incorrect information by the employer and did not enroll within the </a:t>
            </a:r>
            <a:r>
              <a:rPr lang="en-US" dirty="0" smtClean="0"/>
              <a:t>	required </a:t>
            </a:r>
            <a:r>
              <a:rPr lang="en-US" dirty="0"/>
              <a:t>time period or an error was made in processing the enrollment. </a:t>
            </a:r>
            <a:r>
              <a:rPr lang="en-US" b="1" dirty="0" smtClean="0"/>
              <a:t>NOTE: A member missing a deadline through 	no fault or mistake by the IC/HRG is NOT a valid reason or an exception; therefore, going forward, any exception for 	this reason will be denied. </a:t>
            </a:r>
            <a:endParaRPr lang="en-US" dirty="0"/>
          </a:p>
          <a:p>
            <a:pPr marL="0" indent="0">
              <a:buNone/>
            </a:pPr>
            <a:r>
              <a:rPr lang="en-US" dirty="0"/>
              <a:t>	</a:t>
            </a:r>
            <a:r>
              <a:rPr lang="en-US" dirty="0" smtClean="0"/>
              <a:t>2.  A </a:t>
            </a:r>
            <a:r>
              <a:rPr lang="en-US" dirty="0"/>
              <a:t>member wishes to request an exception to an established rule due to extenuating circumstance. For example, the </a:t>
            </a:r>
            <a:r>
              <a:rPr lang="en-US" dirty="0" smtClean="0"/>
              <a:t>	member </a:t>
            </a:r>
            <a:r>
              <a:rPr lang="en-US" dirty="0"/>
              <a:t>missed the enrollment period because he/she was out of the country. </a:t>
            </a:r>
          </a:p>
          <a:p>
            <a:pPr marL="0" indent="0">
              <a:buNone/>
            </a:pPr>
            <a:r>
              <a:rPr lang="en-US" dirty="0" smtClean="0"/>
              <a:t>	3.  A </a:t>
            </a:r>
            <a:r>
              <a:rPr lang="en-US" dirty="0"/>
              <a:t>member is ineligible for coverage. </a:t>
            </a:r>
            <a:endParaRPr lang="en-US" dirty="0" smtClean="0"/>
          </a:p>
          <a:p>
            <a:r>
              <a:rPr lang="en-US" b="1" dirty="0" smtClean="0"/>
              <a:t>New hires that need to be entered as defaults and did not get entered within 45 days of the hire date. Defaults should be added within 45 days from their hire dates.  You can continue to add them into KHRIS up to 45 days past their hire date. If they are not added within 45 days from the hire date, then an Exception form is required to be submitted with the application.  </a:t>
            </a:r>
            <a:endParaRPr lang="en-US" dirty="0"/>
          </a:p>
          <a:p>
            <a:r>
              <a:rPr lang="en-US" dirty="0" smtClean="0"/>
              <a:t>An </a:t>
            </a:r>
            <a:r>
              <a:rPr lang="en-US" dirty="0"/>
              <a:t>exception request form and enrollment application are required to process your request. Completed forms should be signed by the member and the IC/HRG. Only completed forms will be processed. Forms missing required information will be automatically denied. </a:t>
            </a:r>
          </a:p>
        </p:txBody>
      </p:sp>
    </p:spTree>
    <p:extLst>
      <p:ext uri="{BB962C8B-B14F-4D97-AF65-F5344CB8AC3E}">
        <p14:creationId xmlns:p14="http://schemas.microsoft.com/office/powerpoint/2010/main" val="2429653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Enrollment</a:t>
            </a:r>
            <a:endParaRPr lang="en-US" dirty="0"/>
          </a:p>
        </p:txBody>
      </p:sp>
      <p:sp>
        <p:nvSpPr>
          <p:cNvPr id="3" name="Content Placeholder 2"/>
          <p:cNvSpPr>
            <a:spLocks noGrp="1"/>
          </p:cNvSpPr>
          <p:nvPr>
            <p:ph idx="1"/>
          </p:nvPr>
        </p:nvSpPr>
        <p:spPr>
          <a:xfrm>
            <a:off x="838200" y="1571625"/>
            <a:ext cx="10515600" cy="4605338"/>
          </a:xfrm>
        </p:spPr>
        <p:txBody>
          <a:bodyPr>
            <a:normAutofit fontScale="92500" lnSpcReduction="20000"/>
          </a:bodyPr>
          <a:lstStyle/>
          <a:p>
            <a:pPr>
              <a:lnSpc>
                <a:spcPct val="120000"/>
              </a:lnSpc>
              <a:spcBef>
                <a:spcPts val="0"/>
              </a:spcBef>
            </a:pPr>
            <a:r>
              <a:rPr lang="en-US" dirty="0" smtClean="0"/>
              <a:t>Please encourage the employee to use the Employee Self Service to enroll in open enrollment.  </a:t>
            </a:r>
            <a:endParaRPr lang="en-US" dirty="0"/>
          </a:p>
          <a:p>
            <a:pPr>
              <a:lnSpc>
                <a:spcPct val="120000"/>
              </a:lnSpc>
              <a:spcBef>
                <a:spcPts val="0"/>
              </a:spcBef>
            </a:pPr>
            <a:r>
              <a:rPr lang="en-US" dirty="0" smtClean="0"/>
              <a:t>If the Employee submits a paper application, it is the responsibility of the IC/HRG to enter the open enrollment application before the deadline. </a:t>
            </a:r>
          </a:p>
          <a:p>
            <a:pPr>
              <a:lnSpc>
                <a:spcPct val="120000"/>
              </a:lnSpc>
              <a:spcBef>
                <a:spcPts val="0"/>
              </a:spcBef>
            </a:pPr>
            <a:r>
              <a:rPr lang="en-US" dirty="0" smtClean="0"/>
              <a:t>Please only use this option to submit applications for open </a:t>
            </a:r>
            <a:r>
              <a:rPr lang="en-US" dirty="0"/>
              <a:t>e</a:t>
            </a:r>
            <a:r>
              <a:rPr lang="en-US" dirty="0" smtClean="0"/>
              <a:t>nrollment for: </a:t>
            </a:r>
          </a:p>
          <a:p>
            <a:pPr lvl="1">
              <a:lnSpc>
                <a:spcPct val="120000"/>
              </a:lnSpc>
              <a:spcBef>
                <a:spcPts val="0"/>
              </a:spcBef>
            </a:pPr>
            <a:r>
              <a:rPr lang="en-US" dirty="0" smtClean="0"/>
              <a:t>Employees with a disabled dependent</a:t>
            </a:r>
          </a:p>
          <a:p>
            <a:pPr lvl="1">
              <a:lnSpc>
                <a:spcPct val="120000"/>
              </a:lnSpc>
              <a:spcBef>
                <a:spcPts val="0"/>
              </a:spcBef>
            </a:pPr>
            <a:r>
              <a:rPr lang="en-US" dirty="0" smtClean="0"/>
              <a:t>Cross-reference employees (note Employees already in a cross reference: the primary and secondary can enter their open enrollment using the employee self service).</a:t>
            </a:r>
          </a:p>
          <a:p>
            <a:pPr lvl="1">
              <a:lnSpc>
                <a:spcPct val="120000"/>
              </a:lnSpc>
              <a:spcBef>
                <a:spcPts val="0"/>
              </a:spcBef>
            </a:pPr>
            <a:r>
              <a:rPr lang="en-US" dirty="0" smtClean="0"/>
              <a:t>Cross-referencing with a retiree</a:t>
            </a:r>
          </a:p>
          <a:p>
            <a:pPr lvl="1">
              <a:lnSpc>
                <a:spcPct val="120000"/>
              </a:lnSpc>
              <a:spcBef>
                <a:spcPts val="0"/>
              </a:spcBef>
            </a:pPr>
            <a:r>
              <a:rPr lang="en-US" dirty="0" smtClean="0"/>
              <a:t>Breaking a cross-reference</a:t>
            </a:r>
          </a:p>
          <a:p>
            <a:pPr lvl="1">
              <a:lnSpc>
                <a:spcPct val="120000"/>
              </a:lnSpc>
              <a:spcBef>
                <a:spcPts val="0"/>
              </a:spcBef>
            </a:pPr>
            <a:r>
              <a:rPr lang="en-US" dirty="0" smtClean="0"/>
              <a:t>Starting a cross-reference</a:t>
            </a:r>
            <a:endParaRPr lang="en-US" dirty="0"/>
          </a:p>
        </p:txBody>
      </p:sp>
    </p:spTree>
    <p:extLst>
      <p:ext uri="{BB962C8B-B14F-4D97-AF65-F5344CB8AC3E}">
        <p14:creationId xmlns:p14="http://schemas.microsoft.com/office/powerpoint/2010/main" val="64013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in using your KHRIS ID and Password	</a:t>
            </a:r>
            <a:endParaRPr lang="en-US" dirty="0"/>
          </a:p>
        </p:txBody>
      </p:sp>
      <p:sp>
        <p:nvSpPr>
          <p:cNvPr id="3" name="Content Placeholder 2"/>
          <p:cNvSpPr>
            <a:spLocks noGrp="1"/>
          </p:cNvSpPr>
          <p:nvPr>
            <p:ph idx="1"/>
          </p:nvPr>
        </p:nvSpPr>
        <p:spPr/>
        <p:txBody>
          <a:bodyPr/>
          <a:lstStyle/>
          <a:p>
            <a:r>
              <a:rPr lang="en-US" dirty="0" smtClean="0"/>
              <a:t>Select Active Agency Upload</a:t>
            </a:r>
          </a:p>
          <a:p>
            <a:r>
              <a:rPr lang="en-US" dirty="0" smtClean="0"/>
              <a:t>It is important that you select the correct Reason for Application or Change in Employee Status, so that the application goes to the correct queues to be worked.  </a:t>
            </a:r>
            <a:endParaRPr lang="en-US" dirty="0"/>
          </a:p>
        </p:txBody>
      </p:sp>
    </p:spTree>
    <p:extLst>
      <p:ext uri="{BB962C8B-B14F-4D97-AF65-F5344CB8AC3E}">
        <p14:creationId xmlns:p14="http://schemas.microsoft.com/office/powerpoint/2010/main" val="558304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Enrollment Exception</a:t>
            </a:r>
            <a:endParaRPr lang="en-US" dirty="0"/>
          </a:p>
        </p:txBody>
      </p:sp>
      <p:sp>
        <p:nvSpPr>
          <p:cNvPr id="3" name="Content Placeholder 2"/>
          <p:cNvSpPr>
            <a:spLocks noGrp="1"/>
          </p:cNvSpPr>
          <p:nvPr>
            <p:ph idx="1"/>
          </p:nvPr>
        </p:nvSpPr>
        <p:spPr/>
        <p:txBody>
          <a:bodyPr/>
          <a:lstStyle/>
          <a:p>
            <a:r>
              <a:rPr lang="en-US" dirty="0" smtClean="0"/>
              <a:t>Only use this option between the day after the last day of open enrollment to 12/31. </a:t>
            </a:r>
            <a:r>
              <a:rPr lang="en-US" sz="2000" dirty="0" smtClean="0"/>
              <a:t>EX: open enrollment 10/11/21 to 10/29/21 may submit Open enrollment exceptions from 10/30/21 to 12/31/21.</a:t>
            </a:r>
          </a:p>
          <a:p>
            <a:r>
              <a:rPr lang="en-US" dirty="0" smtClean="0"/>
              <a:t>Open Enrollment Exceptions will not be accepted after 12/31.</a:t>
            </a:r>
          </a:p>
          <a:p>
            <a:endParaRPr lang="en-US" dirty="0"/>
          </a:p>
        </p:txBody>
      </p:sp>
    </p:spTree>
    <p:extLst>
      <p:ext uri="{BB962C8B-B14F-4D97-AF65-F5344CB8AC3E}">
        <p14:creationId xmlns:p14="http://schemas.microsoft.com/office/powerpoint/2010/main" val="4214200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demographics</a:t>
            </a:r>
            <a:endParaRPr lang="en-US" dirty="0"/>
          </a:p>
        </p:txBody>
      </p:sp>
      <p:sp>
        <p:nvSpPr>
          <p:cNvPr id="3" name="Content Placeholder 2"/>
          <p:cNvSpPr>
            <a:spLocks noGrp="1"/>
          </p:cNvSpPr>
          <p:nvPr>
            <p:ph idx="1"/>
          </p:nvPr>
        </p:nvSpPr>
        <p:spPr/>
        <p:txBody>
          <a:bodyPr>
            <a:normAutofit lnSpcReduction="10000"/>
          </a:bodyPr>
          <a:lstStyle/>
          <a:p>
            <a:r>
              <a:rPr lang="en-US" dirty="0" smtClean="0"/>
              <a:t>This should only be used to submit changes for a dependent’s demographic changes: Names, gender, social security number, birthday, address. Please put in the notes section what needs to be changed.</a:t>
            </a:r>
          </a:p>
          <a:p>
            <a:r>
              <a:rPr lang="en-US" dirty="0" smtClean="0"/>
              <a:t>The IC should make all  changes related to the employee such as names, gender, social security number, birthday, marital status and address-see benefits user guide page 52). </a:t>
            </a:r>
            <a:r>
              <a:rPr lang="en-US" sz="1900" b="1" dirty="0"/>
              <a:t>NOTE: </a:t>
            </a:r>
            <a:r>
              <a:rPr lang="en-US" sz="1900" b="1" dirty="0" smtClean="0"/>
              <a:t>When updating an employee’s demographic information in KHRIS: </a:t>
            </a:r>
            <a:r>
              <a:rPr lang="en-US" sz="1900" dirty="0" smtClean="0"/>
              <a:t>Only </a:t>
            </a:r>
            <a:r>
              <a:rPr lang="en-US" sz="1900" dirty="0"/>
              <a:t>chose “Change” if you are correcting data that has been wrong since the employee’s initial entry into KHRIS. If you are updating a name due to a name change, make sure the employee has a new social security card, marriage certificate or court order reflecting the name change. If you are correcting information and clicked “Change”, do not change the “Start Date”. If you are updating the information and clicked “Copy”, enter today’s date in the “Start Date” field. Update any applicable demographic data. </a:t>
            </a:r>
            <a:endParaRPr lang="en-US" sz="1900" dirty="0" smtClean="0"/>
          </a:p>
          <a:p>
            <a:endParaRPr lang="en-US" dirty="0"/>
          </a:p>
        </p:txBody>
      </p:sp>
    </p:spTree>
    <p:extLst>
      <p:ext uri="{BB962C8B-B14F-4D97-AF65-F5344CB8AC3E}">
        <p14:creationId xmlns:p14="http://schemas.microsoft.com/office/powerpoint/2010/main" val="2370156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or update: must choose Change in Employee Status with this option.</a:t>
            </a:r>
            <a:endParaRPr lang="en-US" dirty="0"/>
          </a:p>
        </p:txBody>
      </p:sp>
      <p:sp>
        <p:nvSpPr>
          <p:cNvPr id="3" name="Content Placeholder 2"/>
          <p:cNvSpPr>
            <a:spLocks noGrp="1"/>
          </p:cNvSpPr>
          <p:nvPr>
            <p:ph idx="1"/>
          </p:nvPr>
        </p:nvSpPr>
        <p:spPr/>
        <p:txBody>
          <a:bodyPr/>
          <a:lstStyle/>
          <a:p>
            <a:r>
              <a:rPr lang="en-US" dirty="0" smtClean="0"/>
              <a:t>Transfer: Only select this option for members transferring from one agency to another.  Do not select this option if it is a BOE to BOE during Summer Transfer months. </a:t>
            </a:r>
          </a:p>
          <a:p>
            <a:r>
              <a:rPr lang="en-US" dirty="0" smtClean="0"/>
              <a:t>Summer transfers: </a:t>
            </a:r>
            <a:r>
              <a:rPr lang="en-US" dirty="0"/>
              <a:t>School district Employees who work the last day of their contract under the old school district and the first of their contract under the new school district are classified as “Summer Transfers.” </a:t>
            </a:r>
            <a:r>
              <a:rPr lang="en-US" dirty="0" smtClean="0"/>
              <a:t>Should only be used for BOE to BOE for members who have completed their contracts and are now transferring to another BOE and effective date is 8/1 or 9/1.  </a:t>
            </a:r>
            <a:endParaRPr lang="en-US" dirty="0"/>
          </a:p>
        </p:txBody>
      </p:sp>
    </p:spTree>
    <p:extLst>
      <p:ext uri="{BB962C8B-B14F-4D97-AF65-F5344CB8AC3E}">
        <p14:creationId xmlns:p14="http://schemas.microsoft.com/office/powerpoint/2010/main" val="3227667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 LWOP (Leave without pay)</a:t>
            </a:r>
            <a:endParaRPr lang="en-US" dirty="0"/>
          </a:p>
        </p:txBody>
      </p:sp>
      <p:sp>
        <p:nvSpPr>
          <p:cNvPr id="3" name="Content Placeholder 2"/>
          <p:cNvSpPr>
            <a:spLocks noGrp="1"/>
          </p:cNvSpPr>
          <p:nvPr>
            <p:ph idx="1"/>
          </p:nvPr>
        </p:nvSpPr>
        <p:spPr>
          <a:xfrm>
            <a:off x="838200" y="1785283"/>
            <a:ext cx="10515600" cy="4351338"/>
          </a:xfrm>
        </p:spPr>
        <p:txBody>
          <a:bodyPr>
            <a:normAutofit/>
          </a:bodyPr>
          <a:lstStyle/>
          <a:p>
            <a:r>
              <a:rPr lang="en-US" dirty="0" smtClean="0"/>
              <a:t>Choose when placing an employee on leave without pay. </a:t>
            </a:r>
          </a:p>
          <a:p>
            <a:r>
              <a:rPr lang="en-US" dirty="0" smtClean="0"/>
              <a:t>For non 18A if members last day worked was 1</a:t>
            </a:r>
            <a:r>
              <a:rPr lang="en-US" baseline="30000" dirty="0" smtClean="0"/>
              <a:t>st</a:t>
            </a:r>
            <a:r>
              <a:rPr lang="en-US" dirty="0" smtClean="0"/>
              <a:t> to 15</a:t>
            </a:r>
            <a:r>
              <a:rPr lang="en-US" baseline="30000" dirty="0" smtClean="0"/>
              <a:t>th</a:t>
            </a:r>
            <a:r>
              <a:rPr lang="en-US" dirty="0" smtClean="0"/>
              <a:t>, their insurance will end on 15</a:t>
            </a:r>
            <a:r>
              <a:rPr lang="en-US" baseline="30000" dirty="0" smtClean="0"/>
              <a:t>th</a:t>
            </a:r>
            <a:r>
              <a:rPr lang="en-US" dirty="0" smtClean="0"/>
              <a:t> of the same month.</a:t>
            </a:r>
          </a:p>
          <a:p>
            <a:r>
              <a:rPr lang="en-US" dirty="0" smtClean="0"/>
              <a:t>If the last day worked was 16</a:t>
            </a:r>
            <a:r>
              <a:rPr lang="en-US" baseline="30000" dirty="0" smtClean="0"/>
              <a:t>th</a:t>
            </a:r>
            <a:r>
              <a:rPr lang="en-US" dirty="0" smtClean="0"/>
              <a:t> to 31</a:t>
            </a:r>
            <a:r>
              <a:rPr lang="en-US" baseline="30000" dirty="0" smtClean="0"/>
              <a:t>st</a:t>
            </a:r>
            <a:r>
              <a:rPr lang="en-US" dirty="0" smtClean="0"/>
              <a:t>: their insurance will end on 31</a:t>
            </a:r>
            <a:r>
              <a:rPr lang="en-US" baseline="30000" dirty="0" smtClean="0"/>
              <a:t>st</a:t>
            </a:r>
            <a:r>
              <a:rPr lang="en-US" dirty="0" smtClean="0"/>
              <a:t> of the same month.</a:t>
            </a:r>
          </a:p>
          <a:p>
            <a:r>
              <a:rPr lang="en-US" dirty="0" smtClean="0"/>
              <a:t>For 18A: if members last day worked was 1</a:t>
            </a:r>
            <a:r>
              <a:rPr lang="en-US" baseline="30000" dirty="0" smtClean="0"/>
              <a:t>st</a:t>
            </a:r>
            <a:r>
              <a:rPr lang="en-US" dirty="0" smtClean="0"/>
              <a:t> to 15</a:t>
            </a:r>
            <a:r>
              <a:rPr lang="en-US" baseline="30000" dirty="0" smtClean="0"/>
              <a:t>th</a:t>
            </a:r>
            <a:r>
              <a:rPr lang="en-US" dirty="0" smtClean="0"/>
              <a:t>, their insurance will end on the 31</a:t>
            </a:r>
            <a:r>
              <a:rPr lang="en-US" baseline="30000" dirty="0" smtClean="0"/>
              <a:t>st</a:t>
            </a:r>
            <a:r>
              <a:rPr lang="en-US" dirty="0" smtClean="0"/>
              <a:t> of the same month.</a:t>
            </a:r>
          </a:p>
          <a:p>
            <a:r>
              <a:rPr lang="en-US" dirty="0" smtClean="0"/>
              <a:t>If members last day worked was 16</a:t>
            </a:r>
            <a:r>
              <a:rPr lang="en-US" baseline="30000" dirty="0" smtClean="0"/>
              <a:t>th</a:t>
            </a:r>
            <a:r>
              <a:rPr lang="en-US" dirty="0" smtClean="0"/>
              <a:t> to 31</a:t>
            </a:r>
            <a:r>
              <a:rPr lang="en-US" baseline="30000" dirty="0" smtClean="0"/>
              <a:t>st</a:t>
            </a:r>
            <a:r>
              <a:rPr lang="en-US" dirty="0" smtClean="0"/>
              <a:t>, their insurance will end on 15</a:t>
            </a:r>
            <a:r>
              <a:rPr lang="en-US" baseline="30000" dirty="0" smtClean="0"/>
              <a:t>th</a:t>
            </a:r>
            <a:r>
              <a:rPr lang="en-US" dirty="0" smtClean="0"/>
              <a:t> of the following month.</a:t>
            </a:r>
          </a:p>
          <a:p>
            <a:endParaRPr lang="en-US" dirty="0"/>
          </a:p>
        </p:txBody>
      </p:sp>
    </p:spTree>
    <p:extLst>
      <p:ext uri="{BB962C8B-B14F-4D97-AF65-F5344CB8AC3E}">
        <p14:creationId xmlns:p14="http://schemas.microsoft.com/office/powerpoint/2010/main" val="3921041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from LWOP</a:t>
            </a:r>
            <a:endParaRPr lang="en-US" dirty="0"/>
          </a:p>
        </p:txBody>
      </p:sp>
      <p:sp>
        <p:nvSpPr>
          <p:cNvPr id="7" name="Content Placeholder 6"/>
          <p:cNvSpPr>
            <a:spLocks noGrp="1"/>
          </p:cNvSpPr>
          <p:nvPr>
            <p:ph idx="1"/>
          </p:nvPr>
        </p:nvSpPr>
        <p:spPr/>
        <p:txBody>
          <a:bodyPr/>
          <a:lstStyle/>
          <a:p>
            <a:r>
              <a:rPr lang="en-US" dirty="0" smtClean="0"/>
              <a:t>For non 18A: if they return between 1</a:t>
            </a:r>
            <a:r>
              <a:rPr lang="en-US" baseline="30000" dirty="0" smtClean="0"/>
              <a:t>st</a:t>
            </a:r>
            <a:r>
              <a:rPr lang="en-US" dirty="0" smtClean="0"/>
              <a:t> and 15</a:t>
            </a:r>
            <a:r>
              <a:rPr lang="en-US" baseline="30000" dirty="0" smtClean="0"/>
              <a:t>th</a:t>
            </a:r>
            <a:r>
              <a:rPr lang="en-US" dirty="0" smtClean="0"/>
              <a:t>, insurance will begin 1</a:t>
            </a:r>
            <a:r>
              <a:rPr lang="en-US" baseline="30000" dirty="0" smtClean="0"/>
              <a:t>st</a:t>
            </a:r>
            <a:r>
              <a:rPr lang="en-US" dirty="0" smtClean="0"/>
              <a:t> of the same month.  Note BOE can choose either 1</a:t>
            </a:r>
            <a:r>
              <a:rPr lang="en-US" baseline="30000" dirty="0" smtClean="0"/>
              <a:t>st</a:t>
            </a:r>
            <a:r>
              <a:rPr lang="en-US" dirty="0" smtClean="0"/>
              <a:t> or 16</a:t>
            </a:r>
            <a:r>
              <a:rPr lang="en-US" baseline="30000" dirty="0" smtClean="0"/>
              <a:t>th</a:t>
            </a:r>
            <a:r>
              <a:rPr lang="en-US" dirty="0" smtClean="0"/>
              <a:t> of the same month.</a:t>
            </a:r>
          </a:p>
          <a:p>
            <a:r>
              <a:rPr lang="en-US" dirty="0" smtClean="0"/>
              <a:t>If they return between 16</a:t>
            </a:r>
            <a:r>
              <a:rPr lang="en-US" baseline="30000" dirty="0" smtClean="0"/>
              <a:t>th</a:t>
            </a:r>
            <a:r>
              <a:rPr lang="en-US" dirty="0" smtClean="0"/>
              <a:t> and 31</a:t>
            </a:r>
            <a:r>
              <a:rPr lang="en-US" baseline="30000" dirty="0" smtClean="0"/>
              <a:t>st</a:t>
            </a:r>
            <a:r>
              <a:rPr lang="en-US" dirty="0" smtClean="0"/>
              <a:t>, their insurance will begin 16</a:t>
            </a:r>
            <a:r>
              <a:rPr lang="en-US" baseline="30000" dirty="0" smtClean="0"/>
              <a:t>th</a:t>
            </a:r>
            <a:r>
              <a:rPr lang="en-US" dirty="0" smtClean="0"/>
              <a:t> of the same month. Note BOE can choose either 1</a:t>
            </a:r>
            <a:r>
              <a:rPr lang="en-US" baseline="30000" dirty="0" smtClean="0"/>
              <a:t>st</a:t>
            </a:r>
            <a:r>
              <a:rPr lang="en-US" dirty="0" smtClean="0"/>
              <a:t> of next month or 16</a:t>
            </a:r>
            <a:r>
              <a:rPr lang="en-US" baseline="30000" dirty="0" smtClean="0"/>
              <a:t>th</a:t>
            </a:r>
            <a:r>
              <a:rPr lang="en-US" dirty="0" smtClean="0"/>
              <a:t> of same month. </a:t>
            </a:r>
          </a:p>
          <a:p>
            <a:r>
              <a:rPr lang="en-US" dirty="0" smtClean="0"/>
              <a:t>For 18A: if they return between 1</a:t>
            </a:r>
            <a:r>
              <a:rPr lang="en-US" baseline="30000" dirty="0" smtClean="0"/>
              <a:t>st</a:t>
            </a:r>
            <a:r>
              <a:rPr lang="en-US" dirty="0" smtClean="0"/>
              <a:t> and 15</a:t>
            </a:r>
            <a:r>
              <a:rPr lang="en-US" baseline="30000" dirty="0" smtClean="0"/>
              <a:t>th</a:t>
            </a:r>
            <a:r>
              <a:rPr lang="en-US" dirty="0" smtClean="0"/>
              <a:t>, insurance will begin 16</a:t>
            </a:r>
            <a:r>
              <a:rPr lang="en-US" baseline="30000" dirty="0" smtClean="0"/>
              <a:t>th</a:t>
            </a:r>
            <a:r>
              <a:rPr lang="en-US" dirty="0" smtClean="0"/>
              <a:t> of the same month.</a:t>
            </a:r>
          </a:p>
          <a:p>
            <a:r>
              <a:rPr lang="en-US" dirty="0" smtClean="0"/>
              <a:t>If they return between 16</a:t>
            </a:r>
            <a:r>
              <a:rPr lang="en-US" baseline="30000" dirty="0" smtClean="0"/>
              <a:t>th</a:t>
            </a:r>
            <a:r>
              <a:rPr lang="en-US" dirty="0" smtClean="0"/>
              <a:t>  and 31</a:t>
            </a:r>
            <a:r>
              <a:rPr lang="en-US" baseline="30000" dirty="0" smtClean="0"/>
              <a:t>st</a:t>
            </a:r>
            <a:r>
              <a:rPr lang="en-US" dirty="0" smtClean="0"/>
              <a:t>, insurance will begin 1</a:t>
            </a:r>
            <a:r>
              <a:rPr lang="en-US" baseline="30000" dirty="0" smtClean="0"/>
              <a:t>st</a:t>
            </a:r>
            <a:r>
              <a:rPr lang="en-US" dirty="0" smtClean="0"/>
              <a:t> of the following month.</a:t>
            </a:r>
            <a:endParaRPr lang="en-US" dirty="0"/>
          </a:p>
        </p:txBody>
      </p:sp>
    </p:spTree>
    <p:extLst>
      <p:ext uri="{BB962C8B-B14F-4D97-AF65-F5344CB8AC3E}">
        <p14:creationId xmlns:p14="http://schemas.microsoft.com/office/powerpoint/2010/main" val="3621798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 military leave</a:t>
            </a:r>
            <a:endParaRPr lang="en-US" dirty="0"/>
          </a:p>
        </p:txBody>
      </p:sp>
      <p:sp>
        <p:nvSpPr>
          <p:cNvPr id="3" name="Content Placeholder 2"/>
          <p:cNvSpPr>
            <a:spLocks noGrp="1"/>
          </p:cNvSpPr>
          <p:nvPr>
            <p:ph idx="1"/>
          </p:nvPr>
        </p:nvSpPr>
        <p:spPr/>
        <p:txBody>
          <a:bodyPr>
            <a:normAutofit lnSpcReduction="10000"/>
          </a:bodyPr>
          <a:lstStyle/>
          <a:p>
            <a:r>
              <a:rPr lang="en-US" dirty="0" smtClean="0"/>
              <a:t>Choose when Employee begins military leave. </a:t>
            </a:r>
          </a:p>
          <a:p>
            <a:pPr lvl="1"/>
            <a:r>
              <a:rPr lang="en-US" dirty="0" smtClean="0"/>
              <a:t>Documents required: </a:t>
            </a:r>
            <a:r>
              <a:rPr lang="en-US" dirty="0"/>
              <a:t>Enlistment papers/orders showing date Employee was called to active duty </a:t>
            </a:r>
            <a:r>
              <a:rPr lang="en-US" b="1" dirty="0"/>
              <a:t>and </a:t>
            </a:r>
            <a:r>
              <a:rPr lang="en-US" dirty="0"/>
              <a:t>a letter from TRICARE showing when the member gained coverage through TRICARE. 	</a:t>
            </a:r>
          </a:p>
          <a:p>
            <a:pPr marL="0" indent="0">
              <a:buNone/>
            </a:pPr>
            <a:endParaRPr lang="en-US" dirty="0" smtClean="0"/>
          </a:p>
          <a:p>
            <a:r>
              <a:rPr lang="en-US" dirty="0" smtClean="0"/>
              <a:t>If the dependent is beginning military leave, this would be a Qualifying event and you would choose Qualifying event and Other: Dependent beginning military leave. </a:t>
            </a:r>
          </a:p>
          <a:p>
            <a:pPr lvl="1"/>
            <a:r>
              <a:rPr lang="en-US" dirty="0" smtClean="0"/>
              <a:t>Documents required: Enlistment </a:t>
            </a:r>
            <a:r>
              <a:rPr lang="en-US" dirty="0"/>
              <a:t>papers/orders showing date Spouse or Dependent(s) was called to duty </a:t>
            </a:r>
            <a:r>
              <a:rPr lang="en-US" b="1" dirty="0"/>
              <a:t>and </a:t>
            </a:r>
            <a:r>
              <a:rPr lang="en-US" dirty="0"/>
              <a:t>a letter from TRICARE showing when the Spouse or Dependent(s) gained coverage through TRICARE. 	</a:t>
            </a:r>
          </a:p>
          <a:p>
            <a:endParaRPr lang="en-US" dirty="0"/>
          </a:p>
        </p:txBody>
      </p:sp>
    </p:spTree>
    <p:extLst>
      <p:ext uri="{BB962C8B-B14F-4D97-AF65-F5344CB8AC3E}">
        <p14:creationId xmlns:p14="http://schemas.microsoft.com/office/powerpoint/2010/main" val="3811274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Military Leave</a:t>
            </a:r>
            <a:endParaRPr lang="en-US" dirty="0"/>
          </a:p>
        </p:txBody>
      </p:sp>
      <p:sp>
        <p:nvSpPr>
          <p:cNvPr id="3" name="Content Placeholder 2"/>
          <p:cNvSpPr>
            <a:spLocks noGrp="1"/>
          </p:cNvSpPr>
          <p:nvPr>
            <p:ph idx="1"/>
          </p:nvPr>
        </p:nvSpPr>
        <p:spPr/>
        <p:txBody>
          <a:bodyPr/>
          <a:lstStyle/>
          <a:p>
            <a:r>
              <a:rPr lang="en-US" dirty="0" smtClean="0"/>
              <a:t>Employee’s military leave ends: </a:t>
            </a:r>
          </a:p>
          <a:p>
            <a:pPr lvl="1"/>
            <a:r>
              <a:rPr lang="en-US" dirty="0" smtClean="0"/>
              <a:t>Documents required: </a:t>
            </a:r>
            <a:r>
              <a:rPr lang="en-US" dirty="0"/>
              <a:t>Employees electing this option MUST present supporting documentation of the military coverage end date and coverage will be reinstated the first day of the month following the date of the loss of coverage through TRICARE. 	</a:t>
            </a:r>
          </a:p>
          <a:p>
            <a:pPr marL="0" indent="0">
              <a:buNone/>
            </a:pPr>
            <a:endParaRPr lang="en-US" dirty="0" smtClean="0"/>
          </a:p>
          <a:p>
            <a:r>
              <a:rPr lang="en-US" dirty="0" smtClean="0"/>
              <a:t>Dependent’s military leave ends: you would choose Qualifying event and other: dependent’s military leave ends</a:t>
            </a:r>
          </a:p>
          <a:p>
            <a:pPr lvl="1"/>
            <a:r>
              <a:rPr lang="en-US" dirty="0" smtClean="0"/>
              <a:t>Documents required: Proof </a:t>
            </a:r>
            <a:r>
              <a:rPr lang="en-US" dirty="0"/>
              <a:t>of the Spouse’s or Dependent’s loss of coverage through TRICARE. 	</a:t>
            </a:r>
          </a:p>
          <a:p>
            <a:endParaRPr lang="en-US" dirty="0"/>
          </a:p>
        </p:txBody>
      </p:sp>
    </p:spTree>
    <p:extLst>
      <p:ext uri="{BB962C8B-B14F-4D97-AF65-F5344CB8AC3E}">
        <p14:creationId xmlns:p14="http://schemas.microsoft.com/office/powerpoint/2010/main" val="2677803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Retired</a:t>
            </a:r>
            <a:endParaRPr lang="en-US" dirty="0"/>
          </a:p>
        </p:txBody>
      </p:sp>
      <p:sp>
        <p:nvSpPr>
          <p:cNvPr id="3" name="Content Placeholder 2"/>
          <p:cNvSpPr>
            <a:spLocks noGrp="1"/>
          </p:cNvSpPr>
          <p:nvPr>
            <p:ph idx="1"/>
          </p:nvPr>
        </p:nvSpPr>
        <p:spPr/>
        <p:txBody>
          <a:bodyPr/>
          <a:lstStyle/>
          <a:p>
            <a:r>
              <a:rPr lang="en-US" dirty="0" smtClean="0"/>
              <a:t>This would be when you are terming the member because they are now retiring.</a:t>
            </a:r>
            <a:endParaRPr lang="en-US" dirty="0"/>
          </a:p>
        </p:txBody>
      </p:sp>
    </p:spTree>
    <p:extLst>
      <p:ext uri="{BB962C8B-B14F-4D97-AF65-F5344CB8AC3E}">
        <p14:creationId xmlns:p14="http://schemas.microsoft.com/office/powerpoint/2010/main" val="3718823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agencies except school boards: Please note terminations should be completed by the IC/HRG in KHRIS. If terming through KHRIS: see pages 58 to 73 in the Benefits User </a:t>
            </a:r>
            <a:r>
              <a:rPr lang="en-US" dirty="0"/>
              <a:t>G</a:t>
            </a:r>
            <a:r>
              <a:rPr lang="en-US" dirty="0" smtClean="0"/>
              <a:t>uide.</a:t>
            </a:r>
          </a:p>
          <a:p>
            <a:r>
              <a:rPr lang="en-US" dirty="0" smtClean="0"/>
              <a:t>School Board (BOE) should use MUNIS to process the term. Please make sure you use the right action code and correct end date in Health Ins Term field. Note: EE term date field is not the date that transfers to DEI.</a:t>
            </a:r>
          </a:p>
          <a:p>
            <a:r>
              <a:rPr lang="en-US" dirty="0" smtClean="0"/>
              <a:t>All members who are currently showing on a cross reference and need to be termed, should be sent to EIB using Termination Reason for application on the upload tool.</a:t>
            </a:r>
          </a:p>
          <a:p>
            <a:r>
              <a:rPr lang="en-US" dirty="0" smtClean="0"/>
              <a:t>Correcting Term dates: use Termination as change in employee status and put in the notes section that this is to update a termination date.</a:t>
            </a:r>
          </a:p>
        </p:txBody>
      </p:sp>
    </p:spTree>
    <p:extLst>
      <p:ext uri="{BB962C8B-B14F-4D97-AF65-F5344CB8AC3E}">
        <p14:creationId xmlns:p14="http://schemas.microsoft.com/office/powerpoint/2010/main" val="3535046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an application has been submitted	</a:t>
            </a:r>
            <a:endParaRPr lang="en-US" dirty="0"/>
          </a:p>
        </p:txBody>
      </p:sp>
      <p:sp>
        <p:nvSpPr>
          <p:cNvPr id="3" name="Content Placeholder 2"/>
          <p:cNvSpPr>
            <a:spLocks noGrp="1"/>
          </p:cNvSpPr>
          <p:nvPr>
            <p:ph idx="1"/>
          </p:nvPr>
        </p:nvSpPr>
        <p:spPr/>
        <p:txBody>
          <a:bodyPr>
            <a:normAutofit/>
          </a:bodyPr>
          <a:lstStyle/>
          <a:p>
            <a:r>
              <a:rPr lang="en-US" sz="2400" dirty="0" smtClean="0"/>
              <a:t>Once an application has been submitted, it takes 24 hours for it to roll over to DEI for processing.  It then takes another 2-3 weeks to be completely processed in KHRIS.</a:t>
            </a:r>
          </a:p>
          <a:p>
            <a:r>
              <a:rPr lang="en-US" sz="2400" dirty="0" smtClean="0"/>
              <a:t>You should receive a confirmation once you hit submit. This is your confirmation. Please note the name in Green to make sure it’s the member you submitted. DEI will need the date you submitted it when researching what was submitted.</a:t>
            </a:r>
            <a:endParaRPr lang="en-US" sz="2400" dirty="0"/>
          </a:p>
        </p:txBody>
      </p:sp>
    </p:spTree>
    <p:extLst>
      <p:ext uri="{BB962C8B-B14F-4D97-AF65-F5344CB8AC3E}">
        <p14:creationId xmlns:p14="http://schemas.microsoft.com/office/powerpoint/2010/main" val="1837054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to be completed by IC in KHRIS</a:t>
            </a:r>
            <a:endParaRPr lang="en-US" dirty="0"/>
          </a:p>
        </p:txBody>
      </p:sp>
      <p:sp>
        <p:nvSpPr>
          <p:cNvPr id="3" name="Content Placeholder 2"/>
          <p:cNvSpPr>
            <a:spLocks noGrp="1"/>
          </p:cNvSpPr>
          <p:nvPr>
            <p:ph idx="1"/>
          </p:nvPr>
        </p:nvSpPr>
        <p:spPr>
          <a:xfrm>
            <a:off x="838200" y="1460310"/>
            <a:ext cx="10515600" cy="4716653"/>
          </a:xfrm>
        </p:spPr>
        <p:txBody>
          <a:bodyPr>
            <a:normAutofit fontScale="70000" lnSpcReduction="20000"/>
          </a:bodyPr>
          <a:lstStyle/>
          <a:p>
            <a:pPr>
              <a:lnSpc>
                <a:spcPct val="120000"/>
              </a:lnSpc>
              <a:spcBef>
                <a:spcPts val="0"/>
              </a:spcBef>
            </a:pPr>
            <a:r>
              <a:rPr lang="en-US" dirty="0" smtClean="0"/>
              <a:t>New hire enrollment (A New Hire who has never been in KHRIS or never been a dependent on another KEHP plan). All </a:t>
            </a:r>
            <a:r>
              <a:rPr lang="en-US" dirty="0"/>
              <a:t>NEW HIRES, never in KHRIS before should be strongly encouraged to enroll through ESS as this takes work off the IC and </a:t>
            </a:r>
            <a:r>
              <a:rPr lang="en-US" dirty="0" smtClean="0"/>
              <a:t>DEI.</a:t>
            </a:r>
          </a:p>
          <a:p>
            <a:pPr>
              <a:lnSpc>
                <a:spcPct val="120000"/>
              </a:lnSpc>
              <a:spcBef>
                <a:spcPts val="0"/>
              </a:spcBef>
            </a:pPr>
            <a:r>
              <a:rPr lang="en-US" dirty="0" smtClean="0"/>
              <a:t>Employee Demographic updates/changes (note dependent demographic changes should come to DEI)</a:t>
            </a:r>
          </a:p>
          <a:p>
            <a:pPr>
              <a:lnSpc>
                <a:spcPct val="120000"/>
              </a:lnSpc>
              <a:spcBef>
                <a:spcPts val="0"/>
              </a:spcBef>
            </a:pPr>
            <a:r>
              <a:rPr lang="en-US" dirty="0" smtClean="0"/>
              <a:t>Terminations (BOEs should use MUNIS to enter terminations; MUNIS will then send a file to KHRIS. All other agencies should use PA40 action and HRBEN0014 in KHRIS to enter terms)</a:t>
            </a:r>
          </a:p>
          <a:p>
            <a:r>
              <a:rPr lang="en-US" dirty="0" smtClean="0"/>
              <a:t>Health Benefit Enrollment reporting</a:t>
            </a:r>
          </a:p>
          <a:p>
            <a:r>
              <a:rPr lang="en-US" dirty="0" smtClean="0"/>
              <a:t>Plan Change History report</a:t>
            </a:r>
          </a:p>
          <a:p>
            <a:r>
              <a:rPr lang="en-US" dirty="0" smtClean="0"/>
              <a:t>Insurance Plan Cost Report</a:t>
            </a:r>
          </a:p>
          <a:p>
            <a:r>
              <a:rPr lang="en-US" dirty="0" smtClean="0"/>
              <a:t>Life policy conversion letters</a:t>
            </a:r>
          </a:p>
          <a:p>
            <a:r>
              <a:rPr lang="en-US" dirty="0" smtClean="0"/>
              <a:t>Smoker status report</a:t>
            </a:r>
          </a:p>
          <a:p>
            <a:r>
              <a:rPr lang="en-US" dirty="0" smtClean="0"/>
              <a:t>Health post tax participant’s report</a:t>
            </a:r>
          </a:p>
        </p:txBody>
      </p:sp>
    </p:spTree>
    <p:extLst>
      <p:ext uri="{BB962C8B-B14F-4D97-AF65-F5344CB8AC3E}">
        <p14:creationId xmlns:p14="http://schemas.microsoft.com/office/powerpoint/2010/main" val="391131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Actions to be submitted online using the DEI upload tool https://apps.personnel.ky.gov/DEIFormUpload/Default</a:t>
            </a:r>
            <a:endParaRPr lang="en-US" dirty="0"/>
          </a:p>
        </p:txBody>
      </p:sp>
      <p:sp>
        <p:nvSpPr>
          <p:cNvPr id="3" name="Content Placeholder 2"/>
          <p:cNvSpPr>
            <a:spLocks noGrp="1"/>
          </p:cNvSpPr>
          <p:nvPr>
            <p:ph idx="1"/>
          </p:nvPr>
        </p:nvSpPr>
        <p:spPr/>
        <p:txBody>
          <a:bodyPr>
            <a:normAutofit/>
          </a:bodyPr>
          <a:lstStyle/>
          <a:p>
            <a:r>
              <a:rPr lang="en-US" dirty="0" smtClean="0"/>
              <a:t>Cross Reference Payment options</a:t>
            </a:r>
          </a:p>
          <a:p>
            <a:r>
              <a:rPr lang="en-US" dirty="0" smtClean="0"/>
              <a:t>Transfers</a:t>
            </a:r>
          </a:p>
          <a:p>
            <a:r>
              <a:rPr lang="en-US" dirty="0" smtClean="0"/>
              <a:t>Qualifying </a:t>
            </a:r>
            <a:r>
              <a:rPr lang="en-US" dirty="0"/>
              <a:t>E</a:t>
            </a:r>
            <a:r>
              <a:rPr lang="en-US" dirty="0" smtClean="0"/>
              <a:t>vents</a:t>
            </a:r>
          </a:p>
          <a:p>
            <a:r>
              <a:rPr lang="en-US" dirty="0" smtClean="0"/>
              <a:t>Begin and End Leave Without Pay (Health)</a:t>
            </a:r>
          </a:p>
          <a:p>
            <a:r>
              <a:rPr lang="en-US" dirty="0" smtClean="0"/>
              <a:t>Dependent Demographic Changes</a:t>
            </a:r>
          </a:p>
          <a:p>
            <a:r>
              <a:rPr lang="en-US" dirty="0" smtClean="0"/>
              <a:t>Reinstatement with Break in Employment</a:t>
            </a:r>
          </a:p>
        </p:txBody>
      </p:sp>
    </p:spTree>
    <p:extLst>
      <p:ext uri="{BB962C8B-B14F-4D97-AF65-F5344CB8AC3E}">
        <p14:creationId xmlns:p14="http://schemas.microsoft.com/office/powerpoint/2010/main" val="4133953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for Application or Change in Employee Status</a:t>
            </a:r>
            <a:endParaRPr lang="en-US" dirty="0"/>
          </a:p>
        </p:txBody>
      </p:sp>
      <p:sp>
        <p:nvSpPr>
          <p:cNvPr id="3" name="Content Placeholder 2"/>
          <p:cNvSpPr>
            <a:spLocks noGrp="1"/>
          </p:cNvSpPr>
          <p:nvPr>
            <p:ph idx="1"/>
          </p:nvPr>
        </p:nvSpPr>
        <p:spPr>
          <a:xfrm>
            <a:off x="838200" y="1557338"/>
            <a:ext cx="10515600" cy="4829175"/>
          </a:xfrm>
        </p:spPr>
        <p:txBody>
          <a:bodyPr>
            <a:noAutofit/>
          </a:bodyPr>
          <a:lstStyle/>
          <a:p>
            <a:pPr marL="0" indent="0">
              <a:lnSpc>
                <a:spcPct val="120000"/>
              </a:lnSpc>
              <a:spcBef>
                <a:spcPts val="0"/>
              </a:spcBef>
              <a:buNone/>
            </a:pPr>
            <a:r>
              <a:rPr lang="en-US" sz="1800" dirty="0" smtClean="0"/>
              <a:t>Select the appropriate reason for application or change in employee status.</a:t>
            </a:r>
          </a:p>
          <a:p>
            <a:pPr marL="0" indent="0">
              <a:lnSpc>
                <a:spcPct val="120000"/>
              </a:lnSpc>
              <a:spcBef>
                <a:spcPts val="0"/>
              </a:spcBef>
              <a:buNone/>
            </a:pPr>
            <a:r>
              <a:rPr lang="en-US" sz="1800" dirty="0" smtClean="0"/>
              <a:t>1. New hire (NOTE only select for members that have already been in KHRIS as employee or as a dependent on another KEHP plan. IC should enter in KHRIS if not one of these two). </a:t>
            </a:r>
            <a:r>
              <a:rPr lang="en-US" sz="1800" dirty="0"/>
              <a:t>A</a:t>
            </a:r>
            <a:r>
              <a:rPr lang="en-US" sz="1800" dirty="0" smtClean="0"/>
              <a:t>ll </a:t>
            </a:r>
            <a:r>
              <a:rPr lang="en-US" sz="1800" dirty="0"/>
              <a:t>NEW HIRES, never in KHRIS before should be strongly encouraged to enroll through ESS as this takes work off the IC and DEI.</a:t>
            </a:r>
            <a:endParaRPr lang="en-US" sz="1800" dirty="0" smtClean="0"/>
          </a:p>
          <a:p>
            <a:pPr marL="0" indent="0">
              <a:lnSpc>
                <a:spcPct val="120000"/>
              </a:lnSpc>
              <a:spcBef>
                <a:spcPts val="0"/>
              </a:spcBef>
              <a:buNone/>
            </a:pPr>
            <a:r>
              <a:rPr lang="en-US" sz="1800" dirty="0" smtClean="0"/>
              <a:t>2. Rehire/Reinstate</a:t>
            </a:r>
          </a:p>
          <a:p>
            <a:pPr marL="0" indent="0">
              <a:lnSpc>
                <a:spcPct val="120000"/>
              </a:lnSpc>
              <a:spcBef>
                <a:spcPts val="0"/>
              </a:spcBef>
              <a:buNone/>
            </a:pPr>
            <a:r>
              <a:rPr lang="en-US" sz="1800" dirty="0" smtClean="0"/>
              <a:t>3. New Group</a:t>
            </a:r>
          </a:p>
          <a:p>
            <a:pPr marL="0" indent="0">
              <a:lnSpc>
                <a:spcPct val="120000"/>
              </a:lnSpc>
              <a:spcBef>
                <a:spcPts val="0"/>
              </a:spcBef>
              <a:buNone/>
            </a:pPr>
            <a:r>
              <a:rPr lang="en-US" sz="1800" dirty="0" smtClean="0"/>
              <a:t>4. Qualifying Event: Must choose type of Qualifying Event when selected</a:t>
            </a:r>
          </a:p>
          <a:p>
            <a:pPr marL="0" indent="0">
              <a:lnSpc>
                <a:spcPct val="120000"/>
              </a:lnSpc>
              <a:spcBef>
                <a:spcPts val="0"/>
              </a:spcBef>
              <a:buNone/>
            </a:pPr>
            <a:r>
              <a:rPr lang="en-US" sz="1800" dirty="0" smtClean="0"/>
              <a:t>5. Change or Update. NOTE this one you must also select from Change in Employee Status field.</a:t>
            </a:r>
          </a:p>
          <a:p>
            <a:pPr marL="0" indent="0">
              <a:lnSpc>
                <a:spcPct val="120000"/>
              </a:lnSpc>
              <a:spcBef>
                <a:spcPts val="0"/>
              </a:spcBef>
              <a:buNone/>
            </a:pPr>
            <a:r>
              <a:rPr lang="en-US" sz="1800" dirty="0" smtClean="0"/>
              <a:t>6. ACA</a:t>
            </a:r>
          </a:p>
          <a:p>
            <a:pPr marL="0" indent="0">
              <a:lnSpc>
                <a:spcPct val="120000"/>
              </a:lnSpc>
              <a:spcBef>
                <a:spcPts val="0"/>
              </a:spcBef>
              <a:buNone/>
            </a:pPr>
            <a:r>
              <a:rPr lang="en-US" sz="1800" dirty="0" smtClean="0"/>
              <a:t>7. Exception</a:t>
            </a:r>
          </a:p>
          <a:p>
            <a:pPr marL="0" indent="0">
              <a:lnSpc>
                <a:spcPct val="120000"/>
              </a:lnSpc>
              <a:spcBef>
                <a:spcPts val="0"/>
              </a:spcBef>
              <a:buNone/>
            </a:pPr>
            <a:r>
              <a:rPr lang="en-US" sz="1800" dirty="0" smtClean="0"/>
              <a:t>8. Open Enrollment</a:t>
            </a:r>
          </a:p>
          <a:p>
            <a:pPr marL="0" indent="0">
              <a:lnSpc>
                <a:spcPct val="120000"/>
              </a:lnSpc>
              <a:spcBef>
                <a:spcPts val="0"/>
              </a:spcBef>
              <a:buNone/>
            </a:pPr>
            <a:r>
              <a:rPr lang="en-US" sz="1800" dirty="0" smtClean="0"/>
              <a:t>9. Open Enrollment Exception (Only to be used from 11/1 to 12/31)</a:t>
            </a:r>
          </a:p>
          <a:p>
            <a:pPr marL="0" indent="0">
              <a:lnSpc>
                <a:spcPct val="120000"/>
              </a:lnSpc>
              <a:spcBef>
                <a:spcPts val="0"/>
              </a:spcBef>
              <a:buNone/>
            </a:pPr>
            <a:r>
              <a:rPr lang="en-US" sz="1800" dirty="0" smtClean="0"/>
              <a:t>10. Update Demographics (this should only be used for dependent demographic changes. The IC  should make all  changes related to the employee such as names, gender, social security number, birthday, marital status and address-see benefits user guide page 52).</a:t>
            </a:r>
            <a:endParaRPr lang="en-US" sz="1800" dirty="0"/>
          </a:p>
        </p:txBody>
      </p:sp>
    </p:spTree>
    <p:extLst>
      <p:ext uri="{BB962C8B-B14F-4D97-AF65-F5344CB8AC3E}">
        <p14:creationId xmlns:p14="http://schemas.microsoft.com/office/powerpoint/2010/main" val="247828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Employee Status	</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Transfer </a:t>
            </a:r>
          </a:p>
          <a:p>
            <a:pPr marL="514350" indent="-514350">
              <a:buAutoNum type="arabicPeriod"/>
            </a:pPr>
            <a:r>
              <a:rPr lang="en-US" dirty="0" smtClean="0"/>
              <a:t>Begin LWOP </a:t>
            </a:r>
          </a:p>
          <a:p>
            <a:pPr marL="514350" indent="-514350">
              <a:buAutoNum type="arabicPeriod"/>
            </a:pPr>
            <a:r>
              <a:rPr lang="en-US" dirty="0" smtClean="0"/>
              <a:t>End LWOP</a:t>
            </a:r>
          </a:p>
          <a:p>
            <a:pPr marL="514350" indent="-514350">
              <a:buAutoNum type="arabicPeriod"/>
            </a:pPr>
            <a:r>
              <a:rPr lang="en-US" dirty="0" smtClean="0"/>
              <a:t>Begin Military Leave</a:t>
            </a:r>
          </a:p>
          <a:p>
            <a:pPr marL="514350" indent="-514350">
              <a:buAutoNum type="arabicPeriod"/>
            </a:pPr>
            <a:r>
              <a:rPr lang="en-US" dirty="0" smtClean="0"/>
              <a:t>End Military Leave</a:t>
            </a:r>
          </a:p>
          <a:p>
            <a:pPr marL="514350" indent="-514350">
              <a:buAutoNum type="arabicPeriod"/>
            </a:pPr>
            <a:r>
              <a:rPr lang="en-US" dirty="0" smtClean="0"/>
              <a:t>Retired</a:t>
            </a:r>
          </a:p>
          <a:p>
            <a:pPr marL="514350" indent="-514350">
              <a:buAutoNum type="arabicPeriod"/>
            </a:pPr>
            <a:r>
              <a:rPr lang="en-US" dirty="0" smtClean="0"/>
              <a:t>Termination</a:t>
            </a:r>
          </a:p>
          <a:p>
            <a:pPr marL="514350" indent="-514350">
              <a:buAutoNum type="arabicPeriod"/>
            </a:pPr>
            <a:r>
              <a:rPr lang="en-US" dirty="0" smtClean="0"/>
              <a:t>Summer transfer</a:t>
            </a:r>
            <a:endParaRPr lang="en-US" dirty="0"/>
          </a:p>
        </p:txBody>
      </p:sp>
    </p:spTree>
    <p:extLst>
      <p:ext uri="{BB962C8B-B14F-4D97-AF65-F5344CB8AC3E}">
        <p14:creationId xmlns:p14="http://schemas.microsoft.com/office/powerpoint/2010/main" val="2024726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hire reason for application </a:t>
            </a:r>
            <a:br>
              <a:rPr lang="en-US" dirty="0" smtClean="0"/>
            </a:br>
            <a:r>
              <a:rPr lang="en-US" sz="2700" b="1" dirty="0" smtClean="0"/>
              <a:t>Note</a:t>
            </a:r>
            <a:r>
              <a:rPr lang="en-US" sz="2700" b="1" dirty="0"/>
              <a:t>: </a:t>
            </a:r>
            <a:r>
              <a:rPr lang="en-US" sz="2700" dirty="0"/>
              <a:t>It is very important that you perform both SSN searches </a:t>
            </a:r>
            <a:r>
              <a:rPr lang="en-US" sz="2700" dirty="0" smtClean="0"/>
              <a:t>below before entering a new hire in KHRIS or you will receive errors in your processing steps.</a:t>
            </a:r>
            <a:endParaRPr lang="en-US" sz="2700" dirty="0"/>
          </a:p>
        </p:txBody>
      </p:sp>
      <p:sp>
        <p:nvSpPr>
          <p:cNvPr id="3" name="Content Placeholder 2"/>
          <p:cNvSpPr>
            <a:spLocks noGrp="1"/>
          </p:cNvSpPr>
          <p:nvPr>
            <p:ph idx="1"/>
          </p:nvPr>
        </p:nvSpPr>
        <p:spPr>
          <a:xfrm>
            <a:off x="838200" y="1825624"/>
            <a:ext cx="10515600" cy="4575176"/>
          </a:xfrm>
        </p:spPr>
        <p:txBody>
          <a:bodyPr>
            <a:normAutofit fontScale="62500" lnSpcReduction="20000"/>
          </a:bodyPr>
          <a:lstStyle/>
          <a:p>
            <a:pPr>
              <a:lnSpc>
                <a:spcPct val="120000"/>
              </a:lnSpc>
              <a:spcBef>
                <a:spcPts val="0"/>
              </a:spcBef>
            </a:pPr>
            <a:r>
              <a:rPr lang="en-US" dirty="0" smtClean="0"/>
              <a:t>Please check to see if the member’s social is already in KHRIS:</a:t>
            </a:r>
            <a:r>
              <a:rPr lang="en-US" dirty="0"/>
              <a:t> Select </a:t>
            </a:r>
            <a:r>
              <a:rPr lang="en-US" b="1" dirty="0"/>
              <a:t>Transaction ZAU_SSN Social Security Search </a:t>
            </a:r>
            <a:r>
              <a:rPr lang="en-US" dirty="0"/>
              <a:t>from the menu on the left of your screen. Enter new hire’s SSN in both search fields. Click “SSN Search”. If the name is not found, click “Cancel” to proceed to next step. </a:t>
            </a:r>
            <a:endParaRPr lang="en-US" dirty="0" smtClean="0"/>
          </a:p>
          <a:p>
            <a:pPr>
              <a:lnSpc>
                <a:spcPct val="120000"/>
              </a:lnSpc>
              <a:spcBef>
                <a:spcPts val="0"/>
              </a:spcBef>
            </a:pPr>
            <a:r>
              <a:rPr lang="en-US" dirty="0"/>
              <a:t>If the SSN you entered matches the SSN of an employee who is already a </a:t>
            </a:r>
            <a:r>
              <a:rPr lang="en-US" dirty="0" err="1"/>
              <a:t>planholder</a:t>
            </a:r>
            <a:r>
              <a:rPr lang="en-US" dirty="0"/>
              <a:t> in KHRIS, then </a:t>
            </a:r>
            <a:r>
              <a:rPr lang="en-US" dirty="0" smtClean="0"/>
              <a:t>that means the </a:t>
            </a:r>
            <a:r>
              <a:rPr lang="en-US" dirty="0"/>
              <a:t>employee already </a:t>
            </a:r>
            <a:r>
              <a:rPr lang="en-US" dirty="0" smtClean="0"/>
              <a:t>exists in KHRIS. If you get this result, send all </a:t>
            </a:r>
            <a:r>
              <a:rPr lang="en-US" dirty="0"/>
              <a:t>applications to EIB and </a:t>
            </a:r>
            <a:r>
              <a:rPr lang="en-US" dirty="0" smtClean="0"/>
              <a:t>OIB.</a:t>
            </a:r>
            <a:endParaRPr lang="en-US" dirty="0"/>
          </a:p>
          <a:p>
            <a:pPr>
              <a:lnSpc>
                <a:spcPct val="120000"/>
              </a:lnSpc>
              <a:spcBef>
                <a:spcPts val="0"/>
              </a:spcBef>
            </a:pPr>
            <a:r>
              <a:rPr lang="en-US" dirty="0"/>
              <a:t>If KHRIS does not find a match for the new employee’s SSN</a:t>
            </a:r>
            <a:r>
              <a:rPr lang="en-US" dirty="0" smtClean="0"/>
              <a:t>, go check to see if they were a dependent on another KEHP account.  </a:t>
            </a:r>
            <a:r>
              <a:rPr lang="en-US" dirty="0"/>
              <a:t>Select “</a:t>
            </a:r>
            <a:r>
              <a:rPr lang="en-US" b="1" dirty="0"/>
              <a:t>ZBNR013-Dependent Search By SSN</a:t>
            </a:r>
            <a:r>
              <a:rPr lang="en-US" dirty="0"/>
              <a:t>” from your list of transactions. Do not change the reporting period dates. In the “Dependent SSN” field, enter the new employee’s SSN, then select “Execute”. </a:t>
            </a:r>
            <a:endParaRPr lang="en-US" dirty="0" smtClean="0"/>
          </a:p>
          <a:p>
            <a:pPr>
              <a:lnSpc>
                <a:spcPct val="120000"/>
              </a:lnSpc>
              <a:spcBef>
                <a:spcPts val="0"/>
              </a:spcBef>
            </a:pPr>
            <a:r>
              <a:rPr lang="en-US" dirty="0"/>
              <a:t>If the SSN you entered matches the SSN of an employee who is already a dependent in KHRIS, then you will get a message telling you that this employee already exists. Please send all applications to EIB and OIB for which you get this result. </a:t>
            </a:r>
          </a:p>
          <a:p>
            <a:pPr>
              <a:lnSpc>
                <a:spcPct val="120000"/>
              </a:lnSpc>
              <a:spcBef>
                <a:spcPts val="0"/>
              </a:spcBef>
            </a:pPr>
            <a:r>
              <a:rPr lang="en-US" dirty="0"/>
              <a:t>If KHRIS does not find a match for the new employee’s SSN</a:t>
            </a:r>
            <a:r>
              <a:rPr lang="en-US" dirty="0" smtClean="0"/>
              <a:t>, then the IC should enter the member in KHRIS. See benefits selection guide pages 13-51 on how to enter a new hire. The IC is encouraged to attach the original application, but it is not required.</a:t>
            </a:r>
          </a:p>
          <a:p>
            <a:endParaRPr lang="en-US" dirty="0" smtClean="0"/>
          </a:p>
        </p:txBody>
      </p:sp>
    </p:spTree>
    <p:extLst>
      <p:ext uri="{BB962C8B-B14F-4D97-AF65-F5344CB8AC3E}">
        <p14:creationId xmlns:p14="http://schemas.microsoft.com/office/powerpoint/2010/main" val="4238884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hire	</a:t>
            </a:r>
            <a:endParaRPr lang="en-US" dirty="0"/>
          </a:p>
        </p:txBody>
      </p:sp>
      <p:sp>
        <p:nvSpPr>
          <p:cNvPr id="3" name="Content Placeholder 2"/>
          <p:cNvSpPr>
            <a:spLocks noGrp="1"/>
          </p:cNvSpPr>
          <p:nvPr>
            <p:ph idx="1"/>
          </p:nvPr>
        </p:nvSpPr>
        <p:spPr/>
        <p:txBody>
          <a:bodyPr/>
          <a:lstStyle/>
          <a:p>
            <a:r>
              <a:rPr lang="en-US" dirty="0" smtClean="0"/>
              <a:t>In summary, you should only upload the application to DEI if the member’s social is already in KHRIS as either an employee or a dependent on another KEHP plan.  Please use the online upload tool to submit the application to DEI.</a:t>
            </a:r>
          </a:p>
          <a:p>
            <a:r>
              <a:rPr lang="en-US" dirty="0" smtClean="0"/>
              <a:t>If their social is not already in KHRIS as an employee or dependent on another plan, the IC/HRG should enter the New Hire in KHRIS.</a:t>
            </a:r>
            <a:endParaRPr lang="en-US" dirty="0"/>
          </a:p>
        </p:txBody>
      </p:sp>
    </p:spTree>
    <p:extLst>
      <p:ext uri="{BB962C8B-B14F-4D97-AF65-F5344CB8AC3E}">
        <p14:creationId xmlns:p14="http://schemas.microsoft.com/office/powerpoint/2010/main" val="66486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for application: Rehire/Reinstate</a:t>
            </a:r>
            <a:endParaRPr lang="en-US" dirty="0"/>
          </a:p>
        </p:txBody>
      </p:sp>
      <p:sp>
        <p:nvSpPr>
          <p:cNvPr id="3" name="Content Placeholder 2"/>
          <p:cNvSpPr>
            <a:spLocks noGrp="1"/>
          </p:cNvSpPr>
          <p:nvPr>
            <p:ph idx="1"/>
          </p:nvPr>
        </p:nvSpPr>
        <p:spPr/>
        <p:txBody>
          <a:bodyPr/>
          <a:lstStyle/>
          <a:p>
            <a:r>
              <a:rPr lang="en-US" dirty="0" smtClean="0"/>
              <a:t>When an Employee is rehired to an agency.</a:t>
            </a:r>
          </a:p>
          <a:p>
            <a:r>
              <a:rPr lang="en-US" dirty="0" smtClean="0"/>
              <a:t>When an Employee was termed in error and needs to be reinstated.</a:t>
            </a:r>
          </a:p>
          <a:p>
            <a:r>
              <a:rPr lang="en-US" dirty="0" smtClean="0"/>
              <a:t>When an Employee was going to leave but then decided not to leave.</a:t>
            </a:r>
          </a:p>
          <a:p>
            <a:r>
              <a:rPr lang="en-US" dirty="0" smtClean="0"/>
              <a:t>When you have a board order to reinstate benefits.</a:t>
            </a:r>
          </a:p>
          <a:p>
            <a:endParaRPr lang="en-US" dirty="0"/>
          </a:p>
        </p:txBody>
      </p:sp>
    </p:spTree>
    <p:extLst>
      <p:ext uri="{BB962C8B-B14F-4D97-AF65-F5344CB8AC3E}">
        <p14:creationId xmlns:p14="http://schemas.microsoft.com/office/powerpoint/2010/main" val="2677793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CB4EEFD81C3C4C88F827616A424D04" ma:contentTypeVersion="8" ma:contentTypeDescription="Create a new document." ma:contentTypeScope="" ma:versionID="80cf8aeb84bb49e824944991f0f8b666">
  <xsd:schema xmlns:xsd="http://www.w3.org/2001/XMLSchema" xmlns:xs="http://www.w3.org/2001/XMLSchema" xmlns:p="http://schemas.microsoft.com/office/2006/metadata/properties" xmlns:ns2="c44f706a-04b5-445e-a6f2-17af499edbc8" targetNamespace="http://schemas.microsoft.com/office/2006/metadata/properties" ma:root="true" ma:fieldsID="0ca58dac9c3c3ddf22551b93da9080b8" ns2:_="">
    <xsd:import namespace="c44f706a-04b5-445e-a6f2-17af499edbc8"/>
    <xsd:element name="properties">
      <xsd:complexType>
        <xsd:sequence>
          <xsd:element name="documentManagement">
            <xsd:complexType>
              <xsd:all>
                <xsd:element ref="ns2:Audience" minOccurs="0"/>
                <xsd:element ref="ns2:Document_x0020_Type"/>
                <xsd:element ref="ns2:Common_x0020_Name"/>
                <xsd:element ref="ns2:KEHP_x0020_Memo" minOccurs="0"/>
                <xsd:element ref="ns2:mg7l" minOccurs="0"/>
                <xsd:element ref="ns2:p3pc" minOccurs="0"/>
                <xsd:element ref="ns2:BL_x0020_Mem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4f706a-04b5-445e-a6f2-17af499edbc8" elementFormDefault="qualified">
    <xsd:import namespace="http://schemas.microsoft.com/office/2006/documentManagement/types"/>
    <xsd:import namespace="http://schemas.microsoft.com/office/infopath/2007/PartnerControls"/>
    <xsd:element name="Audience" ma:index="2" nillable="true" ma:displayName="Audience" ma:default="Members" ma:internalName="Audience">
      <xsd:complexType>
        <xsd:complexContent>
          <xsd:extension base="dms:MultiChoice">
            <xsd:sequence>
              <xsd:element name="Value" maxOccurs="unbounded" minOccurs="0" nillable="true">
                <xsd:simpleType>
                  <xsd:restriction base="dms:Choice">
                    <xsd:enumeration value="Members"/>
                    <xsd:enumeration value="ICs"/>
                    <xsd:enumeration value="HRGs"/>
                    <xsd:enumeration value="BLs"/>
                    <xsd:enumeration value="KGLI IC/HRG"/>
                    <xsd:enumeration value="Retirees"/>
                    <xsd:enumeration value="Open enrollment"/>
                  </xsd:restriction>
                </xsd:simpleType>
              </xsd:element>
            </xsd:sequence>
          </xsd:extension>
        </xsd:complexContent>
      </xsd:complexType>
    </xsd:element>
    <xsd:element name="Document_x0020_Type" ma:index="3" ma:displayName="Document Type" ma:default="Document" ma:format="Dropdown" ma:internalName="Document_x0020_Type">
      <xsd:simpleType>
        <xsd:restriction base="dms:Choice">
          <xsd:enumeration value="Document"/>
          <xsd:enumeration value="Form"/>
          <xsd:enumeration value="FSA/HRA"/>
          <xsd:enumeration value="IC/HRG/BL"/>
          <xsd:enumeration value="Legal Notice"/>
          <xsd:enumeration value="Legal Forms"/>
          <xsd:enumeration value="Medical"/>
          <xsd:enumeration value="Memo"/>
          <xsd:enumeration value="Misc"/>
          <xsd:enumeration value="Pharmacy"/>
          <xsd:enumeration value="Training"/>
          <xsd:enumeration value="Wellness"/>
        </xsd:restriction>
      </xsd:simpleType>
    </xsd:element>
    <xsd:element name="Common_x0020_Name" ma:index="4" ma:displayName="Common Name" ma:internalName="Common_x0020_Name">
      <xsd:simpleType>
        <xsd:restriction base="dms:Text">
          <xsd:maxLength value="100"/>
        </xsd:restriction>
      </xsd:simpleType>
    </xsd:element>
    <xsd:element name="KEHP_x0020_Memo" ma:index="5" nillable="true" ma:displayName="KEHP Memo" ma:internalName="KEHP_x0020_Memo">
      <xsd:simpleType>
        <xsd:restriction base="dms:Text">
          <xsd:maxLength value="255"/>
        </xsd:restriction>
      </xsd:simpleType>
    </xsd:element>
    <xsd:element name="mg7l" ma:index="6" nillable="true" ma:displayName="IC Memo" ma:internalName="mg7l">
      <xsd:simpleType>
        <xsd:restriction base="dms:Text"/>
      </xsd:simpleType>
    </xsd:element>
    <xsd:element name="p3pc" ma:index="7" nillable="true" ma:displayName="HRG Memo" ma:internalName="p3pc">
      <xsd:simpleType>
        <xsd:restriction base="dms:Text"/>
      </xsd:simpleType>
    </xsd:element>
    <xsd:element name="BL_x0020_Memo" ma:index="8" nillable="true" ma:displayName="BL Memo" ma:internalName="BL_x0020_Memo">
      <xsd:simpleType>
        <xsd:restriction base="dms:Text">
          <xsd:maxLength value="2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Type xmlns="c44f706a-04b5-445e-a6f2-17af499edbc8">Document</Document_x0020_Type>
    <mg7l xmlns="c44f706a-04b5-445e-a6f2-17af499edbc8" xsi:nil="true"/>
    <Common_x0020_Name xmlns="c44f706a-04b5-445e-a6f2-17af499edbc8">Active agency upload online instructions</Common_x0020_Name>
    <KEHP_x0020_Memo xmlns="c44f706a-04b5-445e-a6f2-17af499edbc8" xsi:nil="true"/>
    <Audience xmlns="c44f706a-04b5-445e-a6f2-17af499edbc8">
      <Value>ICs</Value>
      <Value>HRGs</Value>
      <Value>BLs</Value>
    </Audience>
    <p3pc xmlns="c44f706a-04b5-445e-a6f2-17af499edbc8" xsi:nil="true"/>
    <BL_x0020_Memo xmlns="c44f706a-04b5-445e-a6f2-17af499edbc8" xsi:nil="true"/>
  </documentManagement>
</p:properties>
</file>

<file path=customXml/itemProps1.xml><?xml version="1.0" encoding="utf-8"?>
<ds:datastoreItem xmlns:ds="http://schemas.openxmlformats.org/officeDocument/2006/customXml" ds:itemID="{104329C0-FE82-4F04-938A-5E82E03BEAFC}"/>
</file>

<file path=customXml/itemProps2.xml><?xml version="1.0" encoding="utf-8"?>
<ds:datastoreItem xmlns:ds="http://schemas.openxmlformats.org/officeDocument/2006/customXml" ds:itemID="{D5E3EECC-37B2-4C27-8685-3259976ABF2C}"/>
</file>

<file path=customXml/itemProps3.xml><?xml version="1.0" encoding="utf-8"?>
<ds:datastoreItem xmlns:ds="http://schemas.openxmlformats.org/officeDocument/2006/customXml" ds:itemID="{73A4E229-3B0D-4B2D-AB09-A6C0E30E9C95}"/>
</file>

<file path=docProps/app.xml><?xml version="1.0" encoding="utf-8"?>
<Properties xmlns="http://schemas.openxmlformats.org/officeDocument/2006/extended-properties" xmlns:vt="http://schemas.openxmlformats.org/officeDocument/2006/docPropsVTypes">
  <TotalTime>311</TotalTime>
  <Words>3717</Words>
  <Application>Microsoft Office PowerPoint</Application>
  <PresentationFormat>Widescreen</PresentationFormat>
  <Paragraphs>166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Active Agency Upload</vt:lpstr>
      <vt:lpstr>Log in using your KHRIS ID and Password </vt:lpstr>
      <vt:lpstr>Actions to be completed by IC in KHRIS</vt:lpstr>
      <vt:lpstr>Actions to be submitted online using the DEI upload tool https://apps.personnel.ky.gov/DEIFormUpload/Default</vt:lpstr>
      <vt:lpstr>Reason for Application or Change in Employee Status</vt:lpstr>
      <vt:lpstr>Change in Employee Status </vt:lpstr>
      <vt:lpstr>New hire reason for application  Note: It is very important that you perform both SSN searches below before entering a new hire in KHRIS or you will receive errors in your processing steps.</vt:lpstr>
      <vt:lpstr>New hire </vt:lpstr>
      <vt:lpstr>Reason for application: Rehire/Reinstate</vt:lpstr>
      <vt:lpstr>New Group </vt:lpstr>
      <vt:lpstr>Qualifying Events: Marriage NOTE: All QE’s must be submitted with supporting documentation. Please reference the administration manual for required documentation and signature deadlines.</vt:lpstr>
      <vt:lpstr>Qualifying Events: Birth/Adoption/Placement</vt:lpstr>
      <vt:lpstr>Qualifying Events: Court order</vt:lpstr>
      <vt:lpstr>Qualifying Events: Divorce and Death</vt:lpstr>
      <vt:lpstr>Qualifying Events: Loss of individual or group health, Begin or End Medicare/Medicaid</vt:lpstr>
      <vt:lpstr>Qualifying Events: Sp/Dependent starting or terminating employment and Other</vt:lpstr>
      <vt:lpstr>ACA</vt:lpstr>
      <vt:lpstr>Exceptions</vt:lpstr>
      <vt:lpstr>Open Enrollment</vt:lpstr>
      <vt:lpstr>Open Enrollment Exception</vt:lpstr>
      <vt:lpstr>Update demographics</vt:lpstr>
      <vt:lpstr>Change or update: must choose Change in Employee Status with this option.</vt:lpstr>
      <vt:lpstr>Begin LWOP (Leave without pay)</vt:lpstr>
      <vt:lpstr>Return from LWOP</vt:lpstr>
      <vt:lpstr>Begin military leave</vt:lpstr>
      <vt:lpstr>End Military Leave</vt:lpstr>
      <vt:lpstr>Retired</vt:lpstr>
      <vt:lpstr>Termination</vt:lpstr>
      <vt:lpstr>Once an application has been submitted </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agency upload</dc:title>
  <dc:creator>Sexton, Sheila J (PERS)</dc:creator>
  <cp:lastModifiedBy>Sexton, Sheila J (PERS)</cp:lastModifiedBy>
  <cp:revision>33</cp:revision>
  <dcterms:created xsi:type="dcterms:W3CDTF">2021-08-18T13:19:18Z</dcterms:created>
  <dcterms:modified xsi:type="dcterms:W3CDTF">2021-09-01T18:01:30Z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0x01010005CB4EEFD81C3C4C88F827616A424D04</vt:lpwstr>
  </property>
</Properties>
</file>