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diagrams/drawing4.xml" ContentType="application/vnd.ms-office.drawingml.diagramDrawing+xml"/>
  <Override PartName="/ppt/theme/theme1.xml" ContentType="application/vnd.openxmlformats-officedocument.theme+xml"/>
  <Override PartName="/ppt/diagrams/layout5.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5.xml" ContentType="application/vnd.openxmlformats-officedocument.drawingml.diagramColors+xml"/>
  <Override PartName="/ppt/diagrams/layout7.xml" ContentType="application/vnd.openxmlformats-officedocument.drawingml.diagramLayout+xml"/>
  <Override PartName="/ppt/diagrams/drawing5.xml" ContentType="application/vnd.ms-office.drawingml.diagramDrawing+xml"/>
  <Override PartName="/ppt/diagrams/drawing7.xml" ContentType="application/vnd.ms-office.drawingml.diagramDrawing+xml"/>
  <Override PartName="/ppt/diagrams/quickStyle5.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4.xml" ContentType="application/vnd.openxmlformats-officedocument.drawingml.diagramColors+xml"/>
  <Override PartName="/ppt/diagrams/quickStyle7.xml" ContentType="application/vnd.openxmlformats-officedocument.drawingml.diagramStyle+xml"/>
  <Override PartName="/ppt/diagrams/colors7.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89" r:id="rId7"/>
    <p:sldId id="261" r:id="rId8"/>
    <p:sldId id="263" r:id="rId9"/>
    <p:sldId id="264" r:id="rId10"/>
    <p:sldId id="265" r:id="rId11"/>
    <p:sldId id="266" r:id="rId12"/>
    <p:sldId id="267" r:id="rId13"/>
    <p:sldId id="29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659F8-41CE-43C9-B364-A479B3F1F022}" type="doc">
      <dgm:prSet loTypeId="urn:microsoft.com/office/officeart/2005/8/layout/pyramid2" loCatId="list" qsTypeId="urn:microsoft.com/office/officeart/2005/8/quickstyle/simple1" qsCatId="simple" csTypeId="urn:microsoft.com/office/officeart/2005/8/colors/accent6_5" csCatId="accent6" phldr="1"/>
      <dgm:spPr/>
    </dgm:pt>
    <dgm:pt modelId="{B50466A8-F47B-41C4-95CF-CE09F1D8DB03}" type="pres">
      <dgm:prSet presAssocID="{ABE659F8-41CE-43C9-B364-A479B3F1F022}" presName="compositeShape" presStyleCnt="0">
        <dgm:presLayoutVars>
          <dgm:dir/>
          <dgm:resizeHandles/>
        </dgm:presLayoutVars>
      </dgm:prSet>
      <dgm:spPr/>
    </dgm:pt>
  </dgm:ptLst>
  <dgm:cxnLst>
    <dgm:cxn modelId="{1F22E242-7B59-4BB0-A789-D51E6720E0EA}" type="presOf" srcId="{ABE659F8-41CE-43C9-B364-A479B3F1F022}" destId="{B50466A8-F47B-41C4-95CF-CE09F1D8DB03}"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7703A-66CF-4F63-8776-A5721F659EA0}" type="doc">
      <dgm:prSet loTypeId="urn:microsoft.com/office/officeart/2005/8/layout/vList3" loCatId="list" qsTypeId="urn:microsoft.com/office/officeart/2005/8/quickstyle/simple1" qsCatId="simple" csTypeId="urn:microsoft.com/office/officeart/2005/8/colors/accent1_2" csCatId="accent1" phldr="1"/>
      <dgm:spPr/>
    </dgm:pt>
    <dgm:pt modelId="{415CBA67-05AD-42E1-9674-0D5A34362809}">
      <dgm:prSet phldrT="[Text]" custT="1"/>
      <dgm:spPr>
        <a:solidFill>
          <a:srgbClr val="009999"/>
        </a:solidFill>
        <a:effectLst>
          <a:glow rad="139700">
            <a:schemeClr val="accent6">
              <a:satMod val="175000"/>
              <a:alpha val="40000"/>
            </a:schemeClr>
          </a:glow>
        </a:effectLst>
      </dgm:spPr>
      <dgm:t>
        <a:bodyPr/>
        <a:lstStyle/>
        <a:p>
          <a:pPr algn="l"/>
          <a:r>
            <a:rPr lang="en-US" sz="2800" dirty="0"/>
            <a:t>No employee premium increase for health</a:t>
          </a:r>
        </a:p>
      </dgm:t>
    </dgm:pt>
    <dgm:pt modelId="{F745045F-1565-4195-8CC0-C73FBE843D84}" type="parTrans" cxnId="{7B2E63A4-73B2-4044-9D62-847DF8B0D83E}">
      <dgm:prSet/>
      <dgm:spPr/>
      <dgm:t>
        <a:bodyPr/>
        <a:lstStyle/>
        <a:p>
          <a:endParaRPr lang="en-US"/>
        </a:p>
      </dgm:t>
    </dgm:pt>
    <dgm:pt modelId="{FEE57103-0FB5-4F7E-AA6D-E40928839976}" type="sibTrans" cxnId="{7B2E63A4-73B2-4044-9D62-847DF8B0D83E}">
      <dgm:prSet/>
      <dgm:spPr/>
      <dgm:t>
        <a:bodyPr/>
        <a:lstStyle/>
        <a:p>
          <a:endParaRPr lang="en-US"/>
        </a:p>
      </dgm:t>
    </dgm:pt>
    <dgm:pt modelId="{57FBEC3D-B0E8-48C2-9CB0-68C61255C02E}">
      <dgm:prSet phldrT="[Text]" custT="1"/>
      <dgm:spPr>
        <a:solidFill>
          <a:srgbClr val="009999"/>
        </a:solidFill>
        <a:effectLst>
          <a:glow rad="101600">
            <a:schemeClr val="accent6">
              <a:satMod val="175000"/>
              <a:alpha val="40000"/>
            </a:schemeClr>
          </a:glow>
        </a:effectLst>
      </dgm:spPr>
      <dgm:t>
        <a:bodyPr/>
        <a:lstStyle/>
        <a:p>
          <a:pPr algn="l"/>
          <a:r>
            <a:rPr lang="en-US" sz="2800" dirty="0"/>
            <a:t>16.5% employer increase in health increase premiums</a:t>
          </a:r>
        </a:p>
      </dgm:t>
    </dgm:pt>
    <dgm:pt modelId="{280252AA-7189-4AAC-B46D-C388ABDCA965}" type="parTrans" cxnId="{A6AD2C99-9DAE-4589-8A16-687C0A0DBB05}">
      <dgm:prSet/>
      <dgm:spPr/>
      <dgm:t>
        <a:bodyPr/>
        <a:lstStyle/>
        <a:p>
          <a:endParaRPr lang="en-US"/>
        </a:p>
      </dgm:t>
    </dgm:pt>
    <dgm:pt modelId="{32EB40DF-7891-4D05-89AF-4D64AF33C663}" type="sibTrans" cxnId="{A6AD2C99-9DAE-4589-8A16-687C0A0DBB05}">
      <dgm:prSet/>
      <dgm:spPr/>
      <dgm:t>
        <a:bodyPr/>
        <a:lstStyle/>
        <a:p>
          <a:endParaRPr lang="en-US"/>
        </a:p>
      </dgm:t>
    </dgm:pt>
    <dgm:pt modelId="{55EA199A-E886-4187-9042-B74B896FD122}">
      <dgm:prSet phldrT="[Text]" custT="1"/>
      <dgm:spPr>
        <a:solidFill>
          <a:srgbClr val="009999"/>
        </a:solidFill>
        <a:effectLst>
          <a:glow rad="101600">
            <a:schemeClr val="accent6">
              <a:satMod val="175000"/>
              <a:alpha val="40000"/>
            </a:schemeClr>
          </a:glow>
        </a:effectLst>
      </dgm:spPr>
      <dgm:t>
        <a:bodyPr/>
        <a:lstStyle/>
        <a:p>
          <a:pPr algn="l"/>
          <a:r>
            <a:rPr lang="en-US" sz="2800" dirty="0"/>
            <a:t>The mini-Benefits Selection Guide will not be available. The full Benefits Selection Guide can be found at KEHP.KY.gov</a:t>
          </a:r>
        </a:p>
      </dgm:t>
    </dgm:pt>
    <dgm:pt modelId="{D22A79E6-A394-4A63-8574-6AF3D703DCF2}" type="parTrans" cxnId="{30254E2E-386F-4BF9-8659-EBC2E85F3D70}">
      <dgm:prSet/>
      <dgm:spPr/>
      <dgm:t>
        <a:bodyPr/>
        <a:lstStyle/>
        <a:p>
          <a:endParaRPr lang="en-US"/>
        </a:p>
      </dgm:t>
    </dgm:pt>
    <dgm:pt modelId="{445C2DA1-4440-4461-8825-12BF76D8A0BE}" type="sibTrans" cxnId="{30254E2E-386F-4BF9-8659-EBC2E85F3D70}">
      <dgm:prSet/>
      <dgm:spPr/>
      <dgm:t>
        <a:bodyPr/>
        <a:lstStyle/>
        <a:p>
          <a:endParaRPr lang="en-US"/>
        </a:p>
      </dgm:t>
    </dgm:pt>
    <dgm:pt modelId="{91FBEC53-82A1-4688-8288-4DFACCAE5E41}" type="pres">
      <dgm:prSet presAssocID="{5A37703A-66CF-4F63-8776-A5721F659EA0}" presName="linearFlow" presStyleCnt="0">
        <dgm:presLayoutVars>
          <dgm:dir/>
          <dgm:resizeHandles val="exact"/>
        </dgm:presLayoutVars>
      </dgm:prSet>
      <dgm:spPr/>
    </dgm:pt>
    <dgm:pt modelId="{A92A254A-7598-488A-96FE-062397D423C6}" type="pres">
      <dgm:prSet presAssocID="{415CBA67-05AD-42E1-9674-0D5A34362809}" presName="composite" presStyleCnt="0"/>
      <dgm:spPr/>
    </dgm:pt>
    <dgm:pt modelId="{04004B84-8A02-4C26-ACF8-153BDD33CCD3}" type="pres">
      <dgm:prSet presAssocID="{415CBA67-05AD-42E1-9674-0D5A34362809}" presName="imgShp" presStyleLbl="fgImgPlace1" presStyleIdx="0" presStyleCnt="3" custLinFactNeighborX="-46091" custLinFactNeighborY="-2224"/>
      <dgm:spPr>
        <a:solidFill>
          <a:schemeClr val="bg1"/>
        </a:solidFill>
        <a:ln>
          <a:solidFill>
            <a:srgbClr val="009999"/>
          </a:solidFill>
        </a:ln>
      </dgm:spPr>
    </dgm:pt>
    <dgm:pt modelId="{8D64075E-56F3-4361-B368-C5E5D61B1314}" type="pres">
      <dgm:prSet presAssocID="{415CBA67-05AD-42E1-9674-0D5A34362809}" presName="txShp" presStyleLbl="node1" presStyleIdx="0" presStyleCnt="3" custScaleX="133474" custLinFactNeighborX="3107" custLinFactNeighborY="-73">
        <dgm:presLayoutVars>
          <dgm:bulletEnabled val="1"/>
        </dgm:presLayoutVars>
      </dgm:prSet>
      <dgm:spPr/>
    </dgm:pt>
    <dgm:pt modelId="{D81A59E5-B06F-4777-8A4C-42E470C117FC}" type="pres">
      <dgm:prSet presAssocID="{FEE57103-0FB5-4F7E-AA6D-E40928839976}" presName="spacing" presStyleCnt="0"/>
      <dgm:spPr/>
    </dgm:pt>
    <dgm:pt modelId="{D33FF312-E821-4293-B960-F57C695FEEE5}" type="pres">
      <dgm:prSet presAssocID="{57FBEC3D-B0E8-48C2-9CB0-68C61255C02E}" presName="composite" presStyleCnt="0"/>
      <dgm:spPr/>
    </dgm:pt>
    <dgm:pt modelId="{93B47B74-0529-4FBB-B7B6-5A6E00CA692A}" type="pres">
      <dgm:prSet presAssocID="{57FBEC3D-B0E8-48C2-9CB0-68C61255C02E}" presName="imgShp" presStyleLbl="fgImgPlace1" presStyleIdx="1" presStyleCnt="3" custScaleX="90220" custScaleY="87759" custLinFactNeighborX="-52133" custLinFactNeighborY="-22485"/>
      <dgm:spPr>
        <a:solidFill>
          <a:schemeClr val="bg1"/>
        </a:solidFill>
        <a:ln>
          <a:solidFill>
            <a:srgbClr val="009999"/>
          </a:solidFill>
        </a:ln>
      </dgm:spPr>
    </dgm:pt>
    <dgm:pt modelId="{199DE35B-FE74-43CB-B677-4022D519A021}" type="pres">
      <dgm:prSet presAssocID="{57FBEC3D-B0E8-48C2-9CB0-68C61255C02E}" presName="txShp" presStyleLbl="node1" presStyleIdx="1" presStyleCnt="3" custScaleX="135629" custLinFactNeighborX="1338" custLinFactNeighborY="-13165">
        <dgm:presLayoutVars>
          <dgm:bulletEnabled val="1"/>
        </dgm:presLayoutVars>
      </dgm:prSet>
      <dgm:spPr/>
    </dgm:pt>
    <dgm:pt modelId="{7C85A59E-9AC3-45EB-8344-BB399E98FF36}" type="pres">
      <dgm:prSet presAssocID="{32EB40DF-7891-4D05-89AF-4D64AF33C663}" presName="spacing" presStyleCnt="0"/>
      <dgm:spPr/>
    </dgm:pt>
    <dgm:pt modelId="{183A1D7E-1D2F-45B6-8C88-8B3AE858E3C5}" type="pres">
      <dgm:prSet presAssocID="{55EA199A-E886-4187-9042-B74B896FD122}" presName="composite" presStyleCnt="0"/>
      <dgm:spPr/>
    </dgm:pt>
    <dgm:pt modelId="{68A62EC5-F631-4630-AD43-162060F7E8E3}" type="pres">
      <dgm:prSet presAssocID="{55EA199A-E886-4187-9042-B74B896FD122}" presName="imgShp" presStyleLbl="fgImgPlace1" presStyleIdx="2" presStyleCnt="3" custScaleX="92936" custLinFactNeighborX="-55633" custLinFactNeighborY="-32674"/>
      <dgm:spPr>
        <a:solidFill>
          <a:schemeClr val="bg1"/>
        </a:solidFill>
        <a:ln>
          <a:solidFill>
            <a:srgbClr val="009999"/>
          </a:solidFill>
        </a:ln>
      </dgm:spPr>
    </dgm:pt>
    <dgm:pt modelId="{D19A933C-0D1F-4C50-8F87-4ECDCB6E3B59}" type="pres">
      <dgm:prSet presAssocID="{55EA199A-E886-4187-9042-B74B896FD122}" presName="txShp" presStyleLbl="node1" presStyleIdx="2" presStyleCnt="3" custScaleX="135728" custLinFactNeighborX="1175" custLinFactNeighborY="-24037">
        <dgm:presLayoutVars>
          <dgm:bulletEnabled val="1"/>
        </dgm:presLayoutVars>
      </dgm:prSet>
      <dgm:spPr/>
    </dgm:pt>
  </dgm:ptLst>
  <dgm:cxnLst>
    <dgm:cxn modelId="{6BF73B10-EA3C-41B8-A05F-C8441194708E}" type="presOf" srcId="{57FBEC3D-B0E8-48C2-9CB0-68C61255C02E}" destId="{199DE35B-FE74-43CB-B677-4022D519A021}" srcOrd="0" destOrd="0" presId="urn:microsoft.com/office/officeart/2005/8/layout/vList3"/>
    <dgm:cxn modelId="{30254E2E-386F-4BF9-8659-EBC2E85F3D70}" srcId="{5A37703A-66CF-4F63-8776-A5721F659EA0}" destId="{55EA199A-E886-4187-9042-B74B896FD122}" srcOrd="2" destOrd="0" parTransId="{D22A79E6-A394-4A63-8574-6AF3D703DCF2}" sibTransId="{445C2DA1-4440-4461-8825-12BF76D8A0BE}"/>
    <dgm:cxn modelId="{B8DC4532-D227-4A59-9C04-43C14C0455AC}" type="presOf" srcId="{5A37703A-66CF-4F63-8776-A5721F659EA0}" destId="{91FBEC53-82A1-4688-8288-4DFACCAE5E41}" srcOrd="0" destOrd="0" presId="urn:microsoft.com/office/officeart/2005/8/layout/vList3"/>
    <dgm:cxn modelId="{A6AD2C99-9DAE-4589-8A16-687C0A0DBB05}" srcId="{5A37703A-66CF-4F63-8776-A5721F659EA0}" destId="{57FBEC3D-B0E8-48C2-9CB0-68C61255C02E}" srcOrd="1" destOrd="0" parTransId="{280252AA-7189-4AAC-B46D-C388ABDCA965}" sibTransId="{32EB40DF-7891-4D05-89AF-4D64AF33C663}"/>
    <dgm:cxn modelId="{7B2E63A4-73B2-4044-9D62-847DF8B0D83E}" srcId="{5A37703A-66CF-4F63-8776-A5721F659EA0}" destId="{415CBA67-05AD-42E1-9674-0D5A34362809}" srcOrd="0" destOrd="0" parTransId="{F745045F-1565-4195-8CC0-C73FBE843D84}" sibTransId="{FEE57103-0FB5-4F7E-AA6D-E40928839976}"/>
    <dgm:cxn modelId="{880D33B8-4330-4632-8ED1-89C343719C4D}" type="presOf" srcId="{55EA199A-E886-4187-9042-B74B896FD122}" destId="{D19A933C-0D1F-4C50-8F87-4ECDCB6E3B59}" srcOrd="0" destOrd="0" presId="urn:microsoft.com/office/officeart/2005/8/layout/vList3"/>
    <dgm:cxn modelId="{BDDDE5C9-E876-4A57-B852-943713EF4722}" type="presOf" srcId="{415CBA67-05AD-42E1-9674-0D5A34362809}" destId="{8D64075E-56F3-4361-B368-C5E5D61B1314}" srcOrd="0" destOrd="0" presId="urn:microsoft.com/office/officeart/2005/8/layout/vList3"/>
    <dgm:cxn modelId="{72EB86E7-F8AC-47AB-B252-49B740BBC916}" type="presParOf" srcId="{91FBEC53-82A1-4688-8288-4DFACCAE5E41}" destId="{A92A254A-7598-488A-96FE-062397D423C6}" srcOrd="0" destOrd="0" presId="urn:microsoft.com/office/officeart/2005/8/layout/vList3"/>
    <dgm:cxn modelId="{6C0FEDD8-02FB-494E-9EA3-CFE04B80AB62}" type="presParOf" srcId="{A92A254A-7598-488A-96FE-062397D423C6}" destId="{04004B84-8A02-4C26-ACF8-153BDD33CCD3}" srcOrd="0" destOrd="0" presId="urn:microsoft.com/office/officeart/2005/8/layout/vList3"/>
    <dgm:cxn modelId="{91FBB219-1D7E-4951-9E45-FE4AC385960C}" type="presParOf" srcId="{A92A254A-7598-488A-96FE-062397D423C6}" destId="{8D64075E-56F3-4361-B368-C5E5D61B1314}" srcOrd="1" destOrd="0" presId="urn:microsoft.com/office/officeart/2005/8/layout/vList3"/>
    <dgm:cxn modelId="{3AD077F4-9AEF-4489-A644-E14A2CD99C67}" type="presParOf" srcId="{91FBEC53-82A1-4688-8288-4DFACCAE5E41}" destId="{D81A59E5-B06F-4777-8A4C-42E470C117FC}" srcOrd="1" destOrd="0" presId="urn:microsoft.com/office/officeart/2005/8/layout/vList3"/>
    <dgm:cxn modelId="{3B0ECB4E-AEB7-4B67-B9B2-7B18F24136EA}" type="presParOf" srcId="{91FBEC53-82A1-4688-8288-4DFACCAE5E41}" destId="{D33FF312-E821-4293-B960-F57C695FEEE5}" srcOrd="2" destOrd="0" presId="urn:microsoft.com/office/officeart/2005/8/layout/vList3"/>
    <dgm:cxn modelId="{F81D7A4C-4604-4BD0-9D9E-6B6CA1258AC7}" type="presParOf" srcId="{D33FF312-E821-4293-B960-F57C695FEEE5}" destId="{93B47B74-0529-4FBB-B7B6-5A6E00CA692A}" srcOrd="0" destOrd="0" presId="urn:microsoft.com/office/officeart/2005/8/layout/vList3"/>
    <dgm:cxn modelId="{3905156E-3247-43AB-A577-FE12D79E8701}" type="presParOf" srcId="{D33FF312-E821-4293-B960-F57C695FEEE5}" destId="{199DE35B-FE74-43CB-B677-4022D519A021}" srcOrd="1" destOrd="0" presId="urn:microsoft.com/office/officeart/2005/8/layout/vList3"/>
    <dgm:cxn modelId="{5BF8E19E-59C8-4E15-9055-13795D2FC856}" type="presParOf" srcId="{91FBEC53-82A1-4688-8288-4DFACCAE5E41}" destId="{7C85A59E-9AC3-45EB-8344-BB399E98FF36}" srcOrd="3" destOrd="0" presId="urn:microsoft.com/office/officeart/2005/8/layout/vList3"/>
    <dgm:cxn modelId="{C26D9224-CD6B-457A-A730-083089A2B801}" type="presParOf" srcId="{91FBEC53-82A1-4688-8288-4DFACCAE5E41}" destId="{183A1D7E-1D2F-45B6-8C88-8B3AE858E3C5}" srcOrd="4" destOrd="0" presId="urn:microsoft.com/office/officeart/2005/8/layout/vList3"/>
    <dgm:cxn modelId="{380F0122-CF16-44D4-89B5-B3FC7FD368E4}" type="presParOf" srcId="{183A1D7E-1D2F-45B6-8C88-8B3AE858E3C5}" destId="{68A62EC5-F631-4630-AD43-162060F7E8E3}" srcOrd="0" destOrd="0" presId="urn:microsoft.com/office/officeart/2005/8/layout/vList3"/>
    <dgm:cxn modelId="{1FBDDF76-8DC3-4EEB-A632-B61C037E0449}" type="presParOf" srcId="{183A1D7E-1D2F-45B6-8C88-8B3AE858E3C5}" destId="{D19A933C-0D1F-4C50-8F87-4ECDCB6E3B5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8168346-78D2-46E0-94C1-9DB9AB46AC9B}" type="doc">
      <dgm:prSet loTypeId="urn:microsoft.com/office/officeart/2005/8/layout/vList3" loCatId="list" qsTypeId="urn:microsoft.com/office/officeart/2005/8/quickstyle/simple1" qsCatId="simple" csTypeId="urn:microsoft.com/office/officeart/2005/8/colors/accent1_2" csCatId="accent1" phldr="1"/>
      <dgm:spPr/>
    </dgm:pt>
    <dgm:pt modelId="{3D146D41-1735-44D9-B38A-22167DD85EA8}">
      <dgm:prSet phldrT="[Text]" custT="1"/>
      <dgm:spPr>
        <a:solidFill>
          <a:srgbClr val="009999"/>
        </a:solidFill>
        <a:effectLst>
          <a:glow rad="101600">
            <a:schemeClr val="accent6">
              <a:satMod val="175000"/>
              <a:alpha val="40000"/>
            </a:schemeClr>
          </a:glow>
        </a:effectLst>
      </dgm:spPr>
      <dgm:t>
        <a:bodyPr/>
        <a:lstStyle/>
        <a:p>
          <a:pPr algn="l"/>
          <a:r>
            <a:rPr lang="en-US" sz="2800" dirty="0"/>
            <a:t>The </a:t>
          </a:r>
          <a:r>
            <a:rPr lang="en-US" sz="2800" dirty="0" err="1"/>
            <a:t>LivingWell</a:t>
          </a:r>
          <a:r>
            <a:rPr lang="en-US" sz="2800" dirty="0"/>
            <a:t> Basic CDHP with No HRA will continue to be the default plan for employees that do not make an election</a:t>
          </a:r>
        </a:p>
      </dgm:t>
    </dgm:pt>
    <dgm:pt modelId="{08A225D4-D0BC-4F38-BFD4-674F601129B0}" type="parTrans" cxnId="{79CA1420-C2F2-4E6B-B74D-B1330A1633F4}">
      <dgm:prSet/>
      <dgm:spPr/>
      <dgm:t>
        <a:bodyPr/>
        <a:lstStyle/>
        <a:p>
          <a:endParaRPr lang="en-US"/>
        </a:p>
      </dgm:t>
    </dgm:pt>
    <dgm:pt modelId="{1E55950C-21C2-46E6-B051-4B6F75B0D9CB}" type="sibTrans" cxnId="{79CA1420-C2F2-4E6B-B74D-B1330A1633F4}">
      <dgm:prSet/>
      <dgm:spPr/>
      <dgm:t>
        <a:bodyPr/>
        <a:lstStyle/>
        <a:p>
          <a:endParaRPr lang="en-US"/>
        </a:p>
      </dgm:t>
    </dgm:pt>
    <dgm:pt modelId="{4705A829-A883-409E-9A58-707A6533A0F4}">
      <dgm:prSet phldrT="[Text]" custT="1"/>
      <dgm:spPr>
        <a:solidFill>
          <a:srgbClr val="009999"/>
        </a:solidFill>
        <a:effectLst>
          <a:glow rad="101600">
            <a:schemeClr val="accent6">
              <a:satMod val="175000"/>
              <a:alpha val="40000"/>
            </a:schemeClr>
          </a:glow>
        </a:effectLst>
      </dgm:spPr>
      <dgm:t>
        <a:bodyPr/>
        <a:lstStyle/>
        <a:p>
          <a:pPr algn="l"/>
          <a:r>
            <a:rPr lang="en-US" sz="2800" dirty="0"/>
            <a:t>The </a:t>
          </a:r>
          <a:r>
            <a:rPr lang="en-US" sz="2800" dirty="0" err="1"/>
            <a:t>LivingWell</a:t>
          </a:r>
          <a:r>
            <a:rPr lang="en-US" sz="2800" dirty="0"/>
            <a:t> Promise period is from January 1, 2024, through July 1, 2024</a:t>
          </a:r>
        </a:p>
      </dgm:t>
    </dgm:pt>
    <dgm:pt modelId="{C54B5C38-2FFE-4DA8-BEE4-EA82A9DD6C41}" type="parTrans" cxnId="{48EB17CF-4365-494F-B606-C7F8698FFB58}">
      <dgm:prSet/>
      <dgm:spPr/>
      <dgm:t>
        <a:bodyPr/>
        <a:lstStyle/>
        <a:p>
          <a:endParaRPr lang="en-US"/>
        </a:p>
      </dgm:t>
    </dgm:pt>
    <dgm:pt modelId="{6A62215F-DDD4-4D9A-8492-94F9317788B5}" type="sibTrans" cxnId="{48EB17CF-4365-494F-B606-C7F8698FFB58}">
      <dgm:prSet/>
      <dgm:spPr/>
      <dgm:t>
        <a:bodyPr/>
        <a:lstStyle/>
        <a:p>
          <a:endParaRPr lang="en-US"/>
        </a:p>
      </dgm:t>
    </dgm:pt>
    <dgm:pt modelId="{163CF840-9907-4C11-80C7-97228C3A098F}">
      <dgm:prSet phldrT="[Text]" custT="1"/>
      <dgm:spPr>
        <a:solidFill>
          <a:srgbClr val="009999"/>
        </a:solidFill>
        <a:effectLst>
          <a:glow rad="101600">
            <a:schemeClr val="accent6">
              <a:satMod val="175000"/>
              <a:alpha val="40000"/>
            </a:schemeClr>
          </a:glow>
        </a:effectLst>
      </dgm:spPr>
      <dgm:t>
        <a:bodyPr/>
        <a:lstStyle/>
        <a:p>
          <a:pPr algn="l"/>
          <a:r>
            <a:rPr lang="en-US" sz="2800" dirty="0"/>
            <a:t>Only the Castlight Health Assessment is required for PY 2024 through the Castlight app. Biometric Screening is not accepted this year for fulfilling the LW Promise.</a:t>
          </a:r>
        </a:p>
      </dgm:t>
    </dgm:pt>
    <dgm:pt modelId="{8B61DBD0-F36F-4F5A-AA14-E8C79C0D0C66}" type="parTrans" cxnId="{F34DA251-9B15-490A-8484-DEC3F53D79ED}">
      <dgm:prSet/>
      <dgm:spPr/>
      <dgm:t>
        <a:bodyPr/>
        <a:lstStyle/>
        <a:p>
          <a:endParaRPr lang="en-US"/>
        </a:p>
      </dgm:t>
    </dgm:pt>
    <dgm:pt modelId="{F59B6020-08CD-426D-814B-2E81FDFF732B}" type="sibTrans" cxnId="{F34DA251-9B15-490A-8484-DEC3F53D79ED}">
      <dgm:prSet/>
      <dgm:spPr/>
      <dgm:t>
        <a:bodyPr/>
        <a:lstStyle/>
        <a:p>
          <a:endParaRPr lang="en-US"/>
        </a:p>
      </dgm:t>
    </dgm:pt>
    <dgm:pt modelId="{F15B7365-CE5A-48C0-9E8D-520B2820919D}" type="pres">
      <dgm:prSet presAssocID="{E8168346-78D2-46E0-94C1-9DB9AB46AC9B}" presName="linearFlow" presStyleCnt="0">
        <dgm:presLayoutVars>
          <dgm:dir/>
          <dgm:resizeHandles val="exact"/>
        </dgm:presLayoutVars>
      </dgm:prSet>
      <dgm:spPr/>
    </dgm:pt>
    <dgm:pt modelId="{F75B5F7B-CC21-49CB-BC48-2A12777F9A59}" type="pres">
      <dgm:prSet presAssocID="{3D146D41-1735-44D9-B38A-22167DD85EA8}" presName="composite" presStyleCnt="0"/>
      <dgm:spPr/>
    </dgm:pt>
    <dgm:pt modelId="{A5CA86D9-7282-426D-B341-F5CD94172333}" type="pres">
      <dgm:prSet presAssocID="{3D146D41-1735-44D9-B38A-22167DD85EA8}" presName="imgShp" presStyleLbl="fgImgPlace1" presStyleIdx="0" presStyleCnt="3" custLinFactNeighborX="-29316"/>
      <dgm:spPr>
        <a:solidFill>
          <a:schemeClr val="bg1"/>
        </a:solidFill>
        <a:ln>
          <a:solidFill>
            <a:srgbClr val="009999"/>
          </a:solidFill>
        </a:ln>
      </dgm:spPr>
    </dgm:pt>
    <dgm:pt modelId="{1C878CAA-17FE-4C10-96BC-4125CBA258C5}" type="pres">
      <dgm:prSet presAssocID="{3D146D41-1735-44D9-B38A-22167DD85EA8}" presName="txShp" presStyleLbl="node1" presStyleIdx="0" presStyleCnt="3" custScaleX="109176">
        <dgm:presLayoutVars>
          <dgm:bulletEnabled val="1"/>
        </dgm:presLayoutVars>
      </dgm:prSet>
      <dgm:spPr/>
    </dgm:pt>
    <dgm:pt modelId="{B230065F-4FFD-4709-8CEF-ED09413B46F5}" type="pres">
      <dgm:prSet presAssocID="{1E55950C-21C2-46E6-B051-4B6F75B0D9CB}" presName="spacing" presStyleCnt="0"/>
      <dgm:spPr/>
    </dgm:pt>
    <dgm:pt modelId="{EAF0F21F-2AD8-42C1-A927-D6400221DAA6}" type="pres">
      <dgm:prSet presAssocID="{4705A829-A883-409E-9A58-707A6533A0F4}" presName="composite" presStyleCnt="0"/>
      <dgm:spPr/>
    </dgm:pt>
    <dgm:pt modelId="{69CBD347-29C9-4383-8730-10B758BD2C4E}" type="pres">
      <dgm:prSet presAssocID="{4705A829-A883-409E-9A58-707A6533A0F4}" presName="imgShp" presStyleLbl="fgImgPlace1" presStyleIdx="1" presStyleCnt="3" custLinFactNeighborX="-31244" custLinFactNeighborY="-8799"/>
      <dgm:spPr>
        <a:solidFill>
          <a:schemeClr val="bg1"/>
        </a:solidFill>
        <a:ln>
          <a:solidFill>
            <a:srgbClr val="009999"/>
          </a:solidFill>
        </a:ln>
      </dgm:spPr>
    </dgm:pt>
    <dgm:pt modelId="{96BC6E11-BC04-4DCA-8B9D-9EDD30682DEF}" type="pres">
      <dgm:prSet presAssocID="{4705A829-A883-409E-9A58-707A6533A0F4}" presName="txShp" presStyleLbl="node1" presStyleIdx="1" presStyleCnt="3" custScaleX="108938" custLinFactNeighborX="210" custLinFactNeighborY="-12687">
        <dgm:presLayoutVars>
          <dgm:bulletEnabled val="1"/>
        </dgm:presLayoutVars>
      </dgm:prSet>
      <dgm:spPr/>
    </dgm:pt>
    <dgm:pt modelId="{0D38F41F-DC0E-44F9-8541-1DAAB9DB54B8}" type="pres">
      <dgm:prSet presAssocID="{6A62215F-DDD4-4D9A-8492-94F9317788B5}" presName="spacing" presStyleCnt="0"/>
      <dgm:spPr/>
    </dgm:pt>
    <dgm:pt modelId="{CA57CCDC-51A3-4FF9-9323-50CBEBA84DAF}" type="pres">
      <dgm:prSet presAssocID="{163CF840-9907-4C11-80C7-97228C3A098F}" presName="composite" presStyleCnt="0"/>
      <dgm:spPr/>
    </dgm:pt>
    <dgm:pt modelId="{000BAC15-C08F-46EE-B43A-01867BDC4262}" type="pres">
      <dgm:prSet presAssocID="{163CF840-9907-4C11-80C7-97228C3A098F}" presName="imgShp" presStyleLbl="fgImgPlace1" presStyleIdx="2" presStyleCnt="3" custLinFactNeighborX="-26920" custLinFactNeighborY="-15614"/>
      <dgm:spPr>
        <a:solidFill>
          <a:schemeClr val="bg1"/>
        </a:solidFill>
        <a:ln>
          <a:solidFill>
            <a:srgbClr val="009999"/>
          </a:solidFill>
        </a:ln>
      </dgm:spPr>
    </dgm:pt>
    <dgm:pt modelId="{D44370DD-5672-4A95-8840-E9BD04ACCFAF}" type="pres">
      <dgm:prSet presAssocID="{163CF840-9907-4C11-80C7-97228C3A098F}" presName="txShp" presStyleLbl="node1" presStyleIdx="2" presStyleCnt="3" custScaleX="110349" custLinFactNeighborX="839" custLinFactNeighborY="-23745">
        <dgm:presLayoutVars>
          <dgm:bulletEnabled val="1"/>
        </dgm:presLayoutVars>
      </dgm:prSet>
      <dgm:spPr/>
    </dgm:pt>
  </dgm:ptLst>
  <dgm:cxnLst>
    <dgm:cxn modelId="{79CA1420-C2F2-4E6B-B74D-B1330A1633F4}" srcId="{E8168346-78D2-46E0-94C1-9DB9AB46AC9B}" destId="{3D146D41-1735-44D9-B38A-22167DD85EA8}" srcOrd="0" destOrd="0" parTransId="{08A225D4-D0BC-4F38-BFD4-674F601129B0}" sibTransId="{1E55950C-21C2-46E6-B051-4B6F75B0D9CB}"/>
    <dgm:cxn modelId="{F34DA251-9B15-490A-8484-DEC3F53D79ED}" srcId="{E8168346-78D2-46E0-94C1-9DB9AB46AC9B}" destId="{163CF840-9907-4C11-80C7-97228C3A098F}" srcOrd="2" destOrd="0" parTransId="{8B61DBD0-F36F-4F5A-AA14-E8C79C0D0C66}" sibTransId="{F59B6020-08CD-426D-814B-2E81FDFF732B}"/>
    <dgm:cxn modelId="{B5644175-2E88-449C-9EBB-B7E093687327}" type="presOf" srcId="{3D146D41-1735-44D9-B38A-22167DD85EA8}" destId="{1C878CAA-17FE-4C10-96BC-4125CBA258C5}" srcOrd="0" destOrd="0" presId="urn:microsoft.com/office/officeart/2005/8/layout/vList3"/>
    <dgm:cxn modelId="{44A3ACCC-4BC6-4235-869B-A1A3209FC186}" type="presOf" srcId="{E8168346-78D2-46E0-94C1-9DB9AB46AC9B}" destId="{F15B7365-CE5A-48C0-9E8D-520B2820919D}" srcOrd="0" destOrd="0" presId="urn:microsoft.com/office/officeart/2005/8/layout/vList3"/>
    <dgm:cxn modelId="{48EB17CF-4365-494F-B606-C7F8698FFB58}" srcId="{E8168346-78D2-46E0-94C1-9DB9AB46AC9B}" destId="{4705A829-A883-409E-9A58-707A6533A0F4}" srcOrd="1" destOrd="0" parTransId="{C54B5C38-2FFE-4DA8-BEE4-EA82A9DD6C41}" sibTransId="{6A62215F-DDD4-4D9A-8492-94F9317788B5}"/>
    <dgm:cxn modelId="{7F1916DB-C568-4E0D-89A5-512056363A4C}" type="presOf" srcId="{4705A829-A883-409E-9A58-707A6533A0F4}" destId="{96BC6E11-BC04-4DCA-8B9D-9EDD30682DEF}" srcOrd="0" destOrd="0" presId="urn:microsoft.com/office/officeart/2005/8/layout/vList3"/>
    <dgm:cxn modelId="{FD010EE1-5E3B-44C2-ADC5-90DCACADF6B8}" type="presOf" srcId="{163CF840-9907-4C11-80C7-97228C3A098F}" destId="{D44370DD-5672-4A95-8840-E9BD04ACCFAF}" srcOrd="0" destOrd="0" presId="urn:microsoft.com/office/officeart/2005/8/layout/vList3"/>
    <dgm:cxn modelId="{26C86AAF-1901-4CC8-9D93-E532289B8009}" type="presParOf" srcId="{F15B7365-CE5A-48C0-9E8D-520B2820919D}" destId="{F75B5F7B-CC21-49CB-BC48-2A12777F9A59}" srcOrd="0" destOrd="0" presId="urn:microsoft.com/office/officeart/2005/8/layout/vList3"/>
    <dgm:cxn modelId="{E7137072-E98A-4FA3-A29A-A4EC26E5DC2E}" type="presParOf" srcId="{F75B5F7B-CC21-49CB-BC48-2A12777F9A59}" destId="{A5CA86D9-7282-426D-B341-F5CD94172333}" srcOrd="0" destOrd="0" presId="urn:microsoft.com/office/officeart/2005/8/layout/vList3"/>
    <dgm:cxn modelId="{6B22A290-825A-4C60-8A97-0EB15CB2D3CB}" type="presParOf" srcId="{F75B5F7B-CC21-49CB-BC48-2A12777F9A59}" destId="{1C878CAA-17FE-4C10-96BC-4125CBA258C5}" srcOrd="1" destOrd="0" presId="urn:microsoft.com/office/officeart/2005/8/layout/vList3"/>
    <dgm:cxn modelId="{D153385C-73FC-457F-B7B4-ED7B86720A3A}" type="presParOf" srcId="{F15B7365-CE5A-48C0-9E8D-520B2820919D}" destId="{B230065F-4FFD-4709-8CEF-ED09413B46F5}" srcOrd="1" destOrd="0" presId="urn:microsoft.com/office/officeart/2005/8/layout/vList3"/>
    <dgm:cxn modelId="{C26514CA-0E12-4C09-A4FC-D46B9FA044E2}" type="presParOf" srcId="{F15B7365-CE5A-48C0-9E8D-520B2820919D}" destId="{EAF0F21F-2AD8-42C1-A927-D6400221DAA6}" srcOrd="2" destOrd="0" presId="urn:microsoft.com/office/officeart/2005/8/layout/vList3"/>
    <dgm:cxn modelId="{CBF9CA64-04CD-4D7C-85EE-DB0D6846CC4C}" type="presParOf" srcId="{EAF0F21F-2AD8-42C1-A927-D6400221DAA6}" destId="{69CBD347-29C9-4383-8730-10B758BD2C4E}" srcOrd="0" destOrd="0" presId="urn:microsoft.com/office/officeart/2005/8/layout/vList3"/>
    <dgm:cxn modelId="{AB3CEC49-950A-482E-AB5C-C5565F0EB7E4}" type="presParOf" srcId="{EAF0F21F-2AD8-42C1-A927-D6400221DAA6}" destId="{96BC6E11-BC04-4DCA-8B9D-9EDD30682DEF}" srcOrd="1" destOrd="0" presId="urn:microsoft.com/office/officeart/2005/8/layout/vList3"/>
    <dgm:cxn modelId="{441223E3-5362-405D-8979-29FE9D372F9F}" type="presParOf" srcId="{F15B7365-CE5A-48C0-9E8D-520B2820919D}" destId="{0D38F41F-DC0E-44F9-8541-1DAAB9DB54B8}" srcOrd="3" destOrd="0" presId="urn:microsoft.com/office/officeart/2005/8/layout/vList3"/>
    <dgm:cxn modelId="{EB3EE5E4-730E-48ED-9C93-99BFD283A6D0}" type="presParOf" srcId="{F15B7365-CE5A-48C0-9E8D-520B2820919D}" destId="{CA57CCDC-51A3-4FF9-9323-50CBEBA84DAF}" srcOrd="4" destOrd="0" presId="urn:microsoft.com/office/officeart/2005/8/layout/vList3"/>
    <dgm:cxn modelId="{E2DDAE88-9F1F-47E3-98A9-9B5A6CAF9E4D}" type="presParOf" srcId="{CA57CCDC-51A3-4FF9-9323-50CBEBA84DAF}" destId="{000BAC15-C08F-46EE-B43A-01867BDC4262}" srcOrd="0" destOrd="0" presId="urn:microsoft.com/office/officeart/2005/8/layout/vList3"/>
    <dgm:cxn modelId="{0E0F2C30-0FB6-4971-9E83-C0FE09234470}" type="presParOf" srcId="{CA57CCDC-51A3-4FF9-9323-50CBEBA84DAF}" destId="{D44370DD-5672-4A95-8840-E9BD04ACCFA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884C84-5F99-4365-9F09-0064D27899CD}" type="doc">
      <dgm:prSet loTypeId="urn:microsoft.com/office/officeart/2005/8/layout/vList3" loCatId="list" qsTypeId="urn:microsoft.com/office/officeart/2005/8/quickstyle/simple1" qsCatId="simple" csTypeId="urn:microsoft.com/office/officeart/2005/8/colors/accent1_2" csCatId="accent1" phldr="1"/>
      <dgm:spPr/>
    </dgm:pt>
    <dgm:pt modelId="{D4A33DD4-DDE2-42B7-BDB0-A7663D6F9700}">
      <dgm:prSet phldrT="[Text]" custT="1"/>
      <dgm:spPr>
        <a:solidFill>
          <a:srgbClr val="009999"/>
        </a:solidFill>
        <a:ln>
          <a:solidFill>
            <a:srgbClr val="009999"/>
          </a:solidFill>
        </a:ln>
        <a:effectLst>
          <a:glow rad="101600">
            <a:schemeClr val="accent6">
              <a:satMod val="175000"/>
              <a:alpha val="40000"/>
            </a:schemeClr>
          </a:glow>
        </a:effectLst>
      </dgm:spPr>
      <dgm:t>
        <a:bodyPr/>
        <a:lstStyle/>
        <a:p>
          <a:pPr algn="l"/>
          <a:r>
            <a:rPr lang="en-US" sz="2800" dirty="0"/>
            <a:t>Earn up to $480 premium discount ($40 a month) for plan year 2025 by fulfilling the </a:t>
          </a:r>
          <a:r>
            <a:rPr lang="en-US" sz="2800" dirty="0" err="1"/>
            <a:t>LivingWell</a:t>
          </a:r>
          <a:r>
            <a:rPr lang="en-US" sz="2800" dirty="0"/>
            <a:t> Promise</a:t>
          </a:r>
        </a:p>
      </dgm:t>
    </dgm:pt>
    <dgm:pt modelId="{5A983EC1-77B0-4F48-9DB9-43D20DAC7686}" type="parTrans" cxnId="{F0C3DF3C-3F47-4DB4-B6D1-ED56B12C43BD}">
      <dgm:prSet/>
      <dgm:spPr/>
      <dgm:t>
        <a:bodyPr/>
        <a:lstStyle/>
        <a:p>
          <a:endParaRPr lang="en-US"/>
        </a:p>
      </dgm:t>
    </dgm:pt>
    <dgm:pt modelId="{DC7949F1-6AAF-414D-AC79-12D3EDECE9E7}" type="sibTrans" cxnId="{F0C3DF3C-3F47-4DB4-B6D1-ED56B12C43BD}">
      <dgm:prSet/>
      <dgm:spPr/>
      <dgm:t>
        <a:bodyPr/>
        <a:lstStyle/>
        <a:p>
          <a:endParaRPr lang="en-US"/>
        </a:p>
      </dgm:t>
    </dgm:pt>
    <dgm:pt modelId="{B022BD2A-FAA3-44F7-A665-5A02ABF9CCBC}">
      <dgm:prSet phldrT="[Text]" custT="1"/>
      <dgm:spPr>
        <a:solidFill>
          <a:srgbClr val="009999"/>
        </a:solidFill>
        <a:effectLst>
          <a:glow rad="101600">
            <a:schemeClr val="accent6">
              <a:satMod val="175000"/>
              <a:alpha val="40000"/>
            </a:schemeClr>
          </a:glow>
        </a:effectLst>
      </dgm:spPr>
      <dgm:t>
        <a:bodyPr/>
        <a:lstStyle/>
        <a:p>
          <a:pPr algn="l"/>
          <a:r>
            <a:rPr lang="en-US" sz="2800" dirty="0"/>
            <a:t>Healthcare FSA maximum contribution has increased to $3050 for 2024 plan year</a:t>
          </a:r>
        </a:p>
      </dgm:t>
    </dgm:pt>
    <dgm:pt modelId="{BD497A35-E21D-4F75-92CA-42FCF3B61009}" type="parTrans" cxnId="{1C07D29C-5445-4CB1-843A-594B2C715800}">
      <dgm:prSet/>
      <dgm:spPr/>
      <dgm:t>
        <a:bodyPr/>
        <a:lstStyle/>
        <a:p>
          <a:endParaRPr lang="en-US"/>
        </a:p>
      </dgm:t>
    </dgm:pt>
    <dgm:pt modelId="{FB28548E-5044-4A62-9AD9-EB80F7061ED0}" type="sibTrans" cxnId="{1C07D29C-5445-4CB1-843A-594B2C715800}">
      <dgm:prSet/>
      <dgm:spPr/>
      <dgm:t>
        <a:bodyPr/>
        <a:lstStyle/>
        <a:p>
          <a:endParaRPr lang="en-US"/>
        </a:p>
      </dgm:t>
    </dgm:pt>
    <dgm:pt modelId="{60222566-005A-41DE-AF14-3E1D2C1F9038}">
      <dgm:prSet phldrT="[Text]" custT="1"/>
      <dgm:spPr>
        <a:solidFill>
          <a:srgbClr val="009999"/>
        </a:solidFill>
        <a:effectLst>
          <a:glow rad="101600">
            <a:schemeClr val="accent6">
              <a:satMod val="175000"/>
              <a:alpha val="40000"/>
            </a:schemeClr>
          </a:glow>
        </a:effectLst>
      </dgm:spPr>
      <dgm:t>
        <a:bodyPr/>
        <a:lstStyle/>
        <a:p>
          <a:pPr algn="l"/>
          <a:r>
            <a:rPr lang="en-US" sz="2800" dirty="0"/>
            <a:t>Healthcare FSA carryover minimum is $50 and maximum of $610  for plan year 2024 to 2025</a:t>
          </a:r>
        </a:p>
      </dgm:t>
    </dgm:pt>
    <dgm:pt modelId="{771E7291-50A6-4906-918E-2B95A900704D}" type="parTrans" cxnId="{02A3AE97-0324-417E-B0AC-FACB91B58BBE}">
      <dgm:prSet/>
      <dgm:spPr/>
      <dgm:t>
        <a:bodyPr/>
        <a:lstStyle/>
        <a:p>
          <a:endParaRPr lang="en-US"/>
        </a:p>
      </dgm:t>
    </dgm:pt>
    <dgm:pt modelId="{7E26E505-6BC8-43D8-9A45-F80512779CC0}" type="sibTrans" cxnId="{02A3AE97-0324-417E-B0AC-FACB91B58BBE}">
      <dgm:prSet/>
      <dgm:spPr/>
      <dgm:t>
        <a:bodyPr/>
        <a:lstStyle/>
        <a:p>
          <a:endParaRPr lang="en-US"/>
        </a:p>
      </dgm:t>
    </dgm:pt>
    <dgm:pt modelId="{F2B0EFBD-D496-48D4-A49F-B7A88D9B23E0}" type="pres">
      <dgm:prSet presAssocID="{C0884C84-5F99-4365-9F09-0064D27899CD}" presName="linearFlow" presStyleCnt="0">
        <dgm:presLayoutVars>
          <dgm:dir/>
          <dgm:resizeHandles val="exact"/>
        </dgm:presLayoutVars>
      </dgm:prSet>
      <dgm:spPr/>
    </dgm:pt>
    <dgm:pt modelId="{19489A32-263F-46B6-A406-23176B3C612A}" type="pres">
      <dgm:prSet presAssocID="{D4A33DD4-DDE2-42B7-BDB0-A7663D6F9700}" presName="composite" presStyleCnt="0"/>
      <dgm:spPr/>
    </dgm:pt>
    <dgm:pt modelId="{E4BF86D4-07CC-4B84-A9F0-477F35F6C096}" type="pres">
      <dgm:prSet presAssocID="{D4A33DD4-DDE2-42B7-BDB0-A7663D6F9700}" presName="imgShp" presStyleLbl="fgImgPlace1" presStyleIdx="0" presStyleCnt="3" custLinFactNeighborX="-86512" custLinFactNeighborY="-915"/>
      <dgm:spPr>
        <a:solidFill>
          <a:schemeClr val="bg1"/>
        </a:solidFill>
        <a:ln>
          <a:solidFill>
            <a:srgbClr val="009999"/>
          </a:solidFill>
        </a:ln>
      </dgm:spPr>
    </dgm:pt>
    <dgm:pt modelId="{536BF069-2133-43D2-8A3F-E9F2F391F293}" type="pres">
      <dgm:prSet presAssocID="{D4A33DD4-DDE2-42B7-BDB0-A7663D6F9700}" presName="txShp" presStyleLbl="node1" presStyleIdx="0" presStyleCnt="3" custScaleX="127733">
        <dgm:presLayoutVars>
          <dgm:bulletEnabled val="1"/>
        </dgm:presLayoutVars>
      </dgm:prSet>
      <dgm:spPr/>
    </dgm:pt>
    <dgm:pt modelId="{EA917477-9495-4D2D-8A62-DF5A924FCD41}" type="pres">
      <dgm:prSet presAssocID="{DC7949F1-6AAF-414D-AC79-12D3EDECE9E7}" presName="spacing" presStyleCnt="0"/>
      <dgm:spPr/>
    </dgm:pt>
    <dgm:pt modelId="{8AD7D35E-0AED-4599-A7D8-46E89A47DCB2}" type="pres">
      <dgm:prSet presAssocID="{B022BD2A-FAA3-44F7-A665-5A02ABF9CCBC}" presName="composite" presStyleCnt="0"/>
      <dgm:spPr/>
    </dgm:pt>
    <dgm:pt modelId="{98052214-5F0D-49A8-9621-3D4A4F22EBEA}" type="pres">
      <dgm:prSet presAssocID="{B022BD2A-FAA3-44F7-A665-5A02ABF9CCBC}" presName="imgShp" presStyleLbl="fgImgPlace1" presStyleIdx="1" presStyleCnt="3" custLinFactNeighborX="-96893" custLinFactNeighborY="2894"/>
      <dgm:spPr>
        <a:solidFill>
          <a:schemeClr val="bg1"/>
        </a:solidFill>
        <a:ln>
          <a:solidFill>
            <a:srgbClr val="009999"/>
          </a:solidFill>
        </a:ln>
      </dgm:spPr>
    </dgm:pt>
    <dgm:pt modelId="{0BADE77D-6120-4647-857D-8D5FB4F85511}" type="pres">
      <dgm:prSet presAssocID="{B022BD2A-FAA3-44F7-A665-5A02ABF9CCBC}" presName="txShp" presStyleLbl="node1" presStyleIdx="1" presStyleCnt="3" custScaleX="129429">
        <dgm:presLayoutVars>
          <dgm:bulletEnabled val="1"/>
        </dgm:presLayoutVars>
      </dgm:prSet>
      <dgm:spPr/>
    </dgm:pt>
    <dgm:pt modelId="{5790E027-A89A-4CCF-A49E-2DBA4F42F898}" type="pres">
      <dgm:prSet presAssocID="{FB28548E-5044-4A62-9AD9-EB80F7061ED0}" presName="spacing" presStyleCnt="0"/>
      <dgm:spPr/>
    </dgm:pt>
    <dgm:pt modelId="{F98DF81B-A488-42B8-B19B-915FE4AA8A92}" type="pres">
      <dgm:prSet presAssocID="{60222566-005A-41DE-AF14-3E1D2C1F9038}" presName="composite" presStyleCnt="0"/>
      <dgm:spPr/>
    </dgm:pt>
    <dgm:pt modelId="{D0A92C35-8C38-4AEE-AEE0-06B403A27A6F}" type="pres">
      <dgm:prSet presAssocID="{60222566-005A-41DE-AF14-3E1D2C1F9038}" presName="imgShp" presStyleLbl="fgImgPlace1" presStyleIdx="2" presStyleCnt="3" custLinFactNeighborX="-92567" custLinFactNeighborY="-4326"/>
      <dgm:spPr>
        <a:solidFill>
          <a:schemeClr val="bg1"/>
        </a:solidFill>
        <a:ln>
          <a:solidFill>
            <a:srgbClr val="009999"/>
          </a:solidFill>
        </a:ln>
      </dgm:spPr>
    </dgm:pt>
    <dgm:pt modelId="{6F09F783-1C33-4F8F-B3BE-144A366CCF6D}" type="pres">
      <dgm:prSet presAssocID="{60222566-005A-41DE-AF14-3E1D2C1F9038}" presName="txShp" presStyleLbl="node1" presStyleIdx="2" presStyleCnt="3" custScaleX="129146">
        <dgm:presLayoutVars>
          <dgm:bulletEnabled val="1"/>
        </dgm:presLayoutVars>
      </dgm:prSet>
      <dgm:spPr/>
    </dgm:pt>
  </dgm:ptLst>
  <dgm:cxnLst>
    <dgm:cxn modelId="{E273E200-1F47-4E32-9427-9F402495CD7E}" type="presOf" srcId="{D4A33DD4-DDE2-42B7-BDB0-A7663D6F9700}" destId="{536BF069-2133-43D2-8A3F-E9F2F391F293}" srcOrd="0" destOrd="0" presId="urn:microsoft.com/office/officeart/2005/8/layout/vList3"/>
    <dgm:cxn modelId="{55254918-23D9-4126-A002-EAA384E8A444}" type="presOf" srcId="{60222566-005A-41DE-AF14-3E1D2C1F9038}" destId="{6F09F783-1C33-4F8F-B3BE-144A366CCF6D}" srcOrd="0" destOrd="0" presId="urn:microsoft.com/office/officeart/2005/8/layout/vList3"/>
    <dgm:cxn modelId="{F0C3DF3C-3F47-4DB4-B6D1-ED56B12C43BD}" srcId="{C0884C84-5F99-4365-9F09-0064D27899CD}" destId="{D4A33DD4-DDE2-42B7-BDB0-A7663D6F9700}" srcOrd="0" destOrd="0" parTransId="{5A983EC1-77B0-4F48-9DB9-43D20DAC7686}" sibTransId="{DC7949F1-6AAF-414D-AC79-12D3EDECE9E7}"/>
    <dgm:cxn modelId="{DD005C4F-8084-4193-B446-16CA46D267FF}" type="presOf" srcId="{B022BD2A-FAA3-44F7-A665-5A02ABF9CCBC}" destId="{0BADE77D-6120-4647-857D-8D5FB4F85511}" srcOrd="0" destOrd="0" presId="urn:microsoft.com/office/officeart/2005/8/layout/vList3"/>
    <dgm:cxn modelId="{02A3AE97-0324-417E-B0AC-FACB91B58BBE}" srcId="{C0884C84-5F99-4365-9F09-0064D27899CD}" destId="{60222566-005A-41DE-AF14-3E1D2C1F9038}" srcOrd="2" destOrd="0" parTransId="{771E7291-50A6-4906-918E-2B95A900704D}" sibTransId="{7E26E505-6BC8-43D8-9A45-F80512779CC0}"/>
    <dgm:cxn modelId="{1C07D29C-5445-4CB1-843A-594B2C715800}" srcId="{C0884C84-5F99-4365-9F09-0064D27899CD}" destId="{B022BD2A-FAA3-44F7-A665-5A02ABF9CCBC}" srcOrd="1" destOrd="0" parTransId="{BD497A35-E21D-4F75-92CA-42FCF3B61009}" sibTransId="{FB28548E-5044-4A62-9AD9-EB80F7061ED0}"/>
    <dgm:cxn modelId="{75BDBBEC-507F-4C9D-A96A-6EC1896F9757}" type="presOf" srcId="{C0884C84-5F99-4365-9F09-0064D27899CD}" destId="{F2B0EFBD-D496-48D4-A49F-B7A88D9B23E0}" srcOrd="0" destOrd="0" presId="urn:microsoft.com/office/officeart/2005/8/layout/vList3"/>
    <dgm:cxn modelId="{E8939F33-8F6B-4E17-AE47-8DCC372E5CB9}" type="presParOf" srcId="{F2B0EFBD-D496-48D4-A49F-B7A88D9B23E0}" destId="{19489A32-263F-46B6-A406-23176B3C612A}" srcOrd="0" destOrd="0" presId="urn:microsoft.com/office/officeart/2005/8/layout/vList3"/>
    <dgm:cxn modelId="{27D942E7-1FA6-4201-BB16-FFB03EAEC181}" type="presParOf" srcId="{19489A32-263F-46B6-A406-23176B3C612A}" destId="{E4BF86D4-07CC-4B84-A9F0-477F35F6C096}" srcOrd="0" destOrd="0" presId="urn:microsoft.com/office/officeart/2005/8/layout/vList3"/>
    <dgm:cxn modelId="{52DE2D51-F1B4-4210-BFCA-00C64F14314F}" type="presParOf" srcId="{19489A32-263F-46B6-A406-23176B3C612A}" destId="{536BF069-2133-43D2-8A3F-E9F2F391F293}" srcOrd="1" destOrd="0" presId="urn:microsoft.com/office/officeart/2005/8/layout/vList3"/>
    <dgm:cxn modelId="{47F09C58-1E9D-4D55-9B4A-C03D39A8B6B3}" type="presParOf" srcId="{F2B0EFBD-D496-48D4-A49F-B7A88D9B23E0}" destId="{EA917477-9495-4D2D-8A62-DF5A924FCD41}" srcOrd="1" destOrd="0" presId="urn:microsoft.com/office/officeart/2005/8/layout/vList3"/>
    <dgm:cxn modelId="{4FD9E43B-209C-495E-8D65-A31709A3F566}" type="presParOf" srcId="{F2B0EFBD-D496-48D4-A49F-B7A88D9B23E0}" destId="{8AD7D35E-0AED-4599-A7D8-46E89A47DCB2}" srcOrd="2" destOrd="0" presId="urn:microsoft.com/office/officeart/2005/8/layout/vList3"/>
    <dgm:cxn modelId="{0CB80313-1FEA-4B17-9217-63D318EC3A25}" type="presParOf" srcId="{8AD7D35E-0AED-4599-A7D8-46E89A47DCB2}" destId="{98052214-5F0D-49A8-9621-3D4A4F22EBEA}" srcOrd="0" destOrd="0" presId="urn:microsoft.com/office/officeart/2005/8/layout/vList3"/>
    <dgm:cxn modelId="{5FE55448-8708-4D4C-AE53-DAF14EDF1EC5}" type="presParOf" srcId="{8AD7D35E-0AED-4599-A7D8-46E89A47DCB2}" destId="{0BADE77D-6120-4647-857D-8D5FB4F85511}" srcOrd="1" destOrd="0" presId="urn:microsoft.com/office/officeart/2005/8/layout/vList3"/>
    <dgm:cxn modelId="{402CC221-0494-4B3C-A555-D3223FAE59F2}" type="presParOf" srcId="{F2B0EFBD-D496-48D4-A49F-B7A88D9B23E0}" destId="{5790E027-A89A-4CCF-A49E-2DBA4F42F898}" srcOrd="3" destOrd="0" presId="urn:microsoft.com/office/officeart/2005/8/layout/vList3"/>
    <dgm:cxn modelId="{D9CB5888-80C6-4209-BD9C-BB2B3049A030}" type="presParOf" srcId="{F2B0EFBD-D496-48D4-A49F-B7A88D9B23E0}" destId="{F98DF81B-A488-42B8-B19B-915FE4AA8A92}" srcOrd="4" destOrd="0" presId="urn:microsoft.com/office/officeart/2005/8/layout/vList3"/>
    <dgm:cxn modelId="{D42F6E09-8525-4DE6-A353-DDDD967C6E2F}" type="presParOf" srcId="{F98DF81B-A488-42B8-B19B-915FE4AA8A92}" destId="{D0A92C35-8C38-4AEE-AEE0-06B403A27A6F}" srcOrd="0" destOrd="0" presId="urn:microsoft.com/office/officeart/2005/8/layout/vList3"/>
    <dgm:cxn modelId="{17704A5A-3975-444D-8194-5BAD4990B46C}" type="presParOf" srcId="{F98DF81B-A488-42B8-B19B-915FE4AA8A92}" destId="{6F09F783-1C33-4F8F-B3BE-144A366CCF6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9BD608-E542-4808-852E-7F868D892296}" type="doc">
      <dgm:prSet loTypeId="urn:microsoft.com/office/officeart/2005/8/layout/vList3" loCatId="list" qsTypeId="urn:microsoft.com/office/officeart/2005/8/quickstyle/simple1" qsCatId="simple" csTypeId="urn:microsoft.com/office/officeart/2005/8/colors/accent1_2" csCatId="accent1" phldr="1"/>
      <dgm:spPr/>
    </dgm:pt>
    <dgm:pt modelId="{54615E84-2AB9-4B4F-A99D-1E23A149196F}">
      <dgm:prSet phldrT="[Text]" custT="1"/>
      <dgm:spPr>
        <a:solidFill>
          <a:srgbClr val="009999"/>
        </a:solidFill>
        <a:effectLst>
          <a:glow rad="101600">
            <a:schemeClr val="accent6">
              <a:satMod val="175000"/>
              <a:alpha val="40000"/>
            </a:schemeClr>
          </a:glow>
        </a:effectLst>
      </dgm:spPr>
      <dgm:t>
        <a:bodyPr/>
        <a:lstStyle/>
        <a:p>
          <a:pPr algn="l"/>
          <a:r>
            <a:rPr lang="en-US" sz="2800" dirty="0"/>
            <a:t>Members have until </a:t>
          </a:r>
          <a:r>
            <a:rPr lang="en-US" sz="2800" u="sng" dirty="0"/>
            <a:t>March 31, 2025 </a:t>
          </a:r>
          <a:r>
            <a:rPr lang="en-US" sz="2800" dirty="0"/>
            <a:t>to submit receipts for reimbursement of eligible FSA expenses </a:t>
          </a:r>
        </a:p>
      </dgm:t>
    </dgm:pt>
    <dgm:pt modelId="{ACAF6E22-E2A5-4710-957F-B6305F4729BD}" type="parTrans" cxnId="{F6FDA40A-0E4C-4478-B346-7A1B5208A43F}">
      <dgm:prSet/>
      <dgm:spPr/>
      <dgm:t>
        <a:bodyPr/>
        <a:lstStyle/>
        <a:p>
          <a:endParaRPr lang="en-US"/>
        </a:p>
      </dgm:t>
    </dgm:pt>
    <dgm:pt modelId="{0D969F03-8676-4389-82AC-82D3784A3474}" type="sibTrans" cxnId="{F6FDA40A-0E4C-4478-B346-7A1B5208A43F}">
      <dgm:prSet/>
      <dgm:spPr/>
      <dgm:t>
        <a:bodyPr/>
        <a:lstStyle/>
        <a:p>
          <a:endParaRPr lang="en-US"/>
        </a:p>
      </dgm:t>
    </dgm:pt>
    <dgm:pt modelId="{C3B02B9E-AB13-4E91-81DA-480515A6A6E3}">
      <dgm:prSet phldrT="[Text]" custT="1"/>
      <dgm:spPr>
        <a:solidFill>
          <a:srgbClr val="009999"/>
        </a:solidFill>
        <a:effectLst>
          <a:glow rad="101600">
            <a:schemeClr val="accent6">
              <a:satMod val="175000"/>
              <a:alpha val="40000"/>
            </a:schemeClr>
          </a:glow>
        </a:effectLst>
      </dgm:spPr>
      <dgm:t>
        <a:bodyPr/>
        <a:lstStyle/>
        <a:p>
          <a:pPr algn="l"/>
          <a:r>
            <a:rPr lang="en-US" sz="2800" dirty="0"/>
            <a:t>If a member has an HRA in addition to a FSA, the FSA funds are used first</a:t>
          </a:r>
        </a:p>
      </dgm:t>
    </dgm:pt>
    <dgm:pt modelId="{BC8C6C90-23B1-43EA-9550-39B676452C4C}" type="parTrans" cxnId="{4591E1C8-3A58-456F-BBF6-CA87B72BBB66}">
      <dgm:prSet/>
      <dgm:spPr/>
      <dgm:t>
        <a:bodyPr/>
        <a:lstStyle/>
        <a:p>
          <a:endParaRPr lang="en-US"/>
        </a:p>
      </dgm:t>
    </dgm:pt>
    <dgm:pt modelId="{B06C2E85-5CEB-4695-9C6D-22ED7BDD6C5D}" type="sibTrans" cxnId="{4591E1C8-3A58-456F-BBF6-CA87B72BBB66}">
      <dgm:prSet/>
      <dgm:spPr/>
      <dgm:t>
        <a:bodyPr/>
        <a:lstStyle/>
        <a:p>
          <a:endParaRPr lang="en-US"/>
        </a:p>
      </dgm:t>
    </dgm:pt>
    <dgm:pt modelId="{8BACD533-7C50-4B41-84DE-D704756EB28B}">
      <dgm:prSet phldrT="[Text]" custT="1"/>
      <dgm:spPr>
        <a:solidFill>
          <a:srgbClr val="009999"/>
        </a:solidFill>
        <a:effectLst>
          <a:glow rad="101600">
            <a:schemeClr val="accent6">
              <a:satMod val="175000"/>
              <a:alpha val="40000"/>
            </a:schemeClr>
          </a:glow>
        </a:effectLst>
      </dgm:spPr>
      <dgm:t>
        <a:bodyPr/>
        <a:lstStyle/>
        <a:p>
          <a:pPr algn="l"/>
          <a:r>
            <a:rPr lang="en-US" sz="2800" dirty="0"/>
            <a:t>The FSA/HRA Visa card should not be used in 2024 to pay for 2023 expenses</a:t>
          </a:r>
        </a:p>
      </dgm:t>
    </dgm:pt>
    <dgm:pt modelId="{2E930CA6-D789-45FC-97D3-539E9515E6ED}" type="parTrans" cxnId="{1DE1569F-4BA1-4A71-9FA1-081C2E2E25D9}">
      <dgm:prSet/>
      <dgm:spPr/>
      <dgm:t>
        <a:bodyPr/>
        <a:lstStyle/>
        <a:p>
          <a:endParaRPr lang="en-US"/>
        </a:p>
      </dgm:t>
    </dgm:pt>
    <dgm:pt modelId="{C602120D-C922-4C4C-A5D3-1FC1FE384314}" type="sibTrans" cxnId="{1DE1569F-4BA1-4A71-9FA1-081C2E2E25D9}">
      <dgm:prSet/>
      <dgm:spPr/>
      <dgm:t>
        <a:bodyPr/>
        <a:lstStyle/>
        <a:p>
          <a:endParaRPr lang="en-US"/>
        </a:p>
      </dgm:t>
    </dgm:pt>
    <dgm:pt modelId="{3EDDA844-B4E9-44CA-BD08-CC84D6BC366E}" type="pres">
      <dgm:prSet presAssocID="{149BD608-E542-4808-852E-7F868D892296}" presName="linearFlow" presStyleCnt="0">
        <dgm:presLayoutVars>
          <dgm:dir/>
          <dgm:resizeHandles val="exact"/>
        </dgm:presLayoutVars>
      </dgm:prSet>
      <dgm:spPr/>
    </dgm:pt>
    <dgm:pt modelId="{8D6C747C-0E40-42E5-8A75-65A15415CFBC}" type="pres">
      <dgm:prSet presAssocID="{54615E84-2AB9-4B4F-A99D-1E23A149196F}" presName="composite" presStyleCnt="0"/>
      <dgm:spPr/>
    </dgm:pt>
    <dgm:pt modelId="{3DC079F1-974D-4D05-8579-5E5685888CEB}" type="pres">
      <dgm:prSet presAssocID="{54615E84-2AB9-4B4F-A99D-1E23A149196F}" presName="imgShp" presStyleLbl="fgImgPlace1" presStyleIdx="0" presStyleCnt="3" custLinFactX="-6336" custLinFactNeighborX="-100000" custLinFactNeighborY="2340"/>
      <dgm:spPr>
        <a:solidFill>
          <a:schemeClr val="bg1"/>
        </a:solidFill>
        <a:ln>
          <a:solidFill>
            <a:srgbClr val="009999"/>
          </a:solidFill>
        </a:ln>
      </dgm:spPr>
    </dgm:pt>
    <dgm:pt modelId="{1641353D-FD2B-4EAD-B43F-43B4B78E3FEA}" type="pres">
      <dgm:prSet presAssocID="{54615E84-2AB9-4B4F-A99D-1E23A149196F}" presName="txShp" presStyleLbl="node1" presStyleIdx="0" presStyleCnt="3" custScaleX="128122">
        <dgm:presLayoutVars>
          <dgm:bulletEnabled val="1"/>
        </dgm:presLayoutVars>
      </dgm:prSet>
      <dgm:spPr/>
    </dgm:pt>
    <dgm:pt modelId="{CC4A38FB-BA89-4B6C-9B76-B4FA92E7C96B}" type="pres">
      <dgm:prSet presAssocID="{0D969F03-8676-4389-82AC-82D3784A3474}" presName="spacing" presStyleCnt="0"/>
      <dgm:spPr/>
    </dgm:pt>
    <dgm:pt modelId="{7EA4B22F-AA03-4067-B710-F9A1452E4874}" type="pres">
      <dgm:prSet presAssocID="{C3B02B9E-AB13-4E91-81DA-480515A6A6E3}" presName="composite" presStyleCnt="0"/>
      <dgm:spPr/>
    </dgm:pt>
    <dgm:pt modelId="{A2389FE0-AC52-43A9-A42B-2CDBA43A9828}" type="pres">
      <dgm:prSet presAssocID="{C3B02B9E-AB13-4E91-81DA-480515A6A6E3}" presName="imgShp" presStyleLbl="fgImgPlace1" presStyleIdx="1" presStyleCnt="3" custLinFactNeighborX="-93376" custLinFactNeighborY="2954"/>
      <dgm:spPr>
        <a:solidFill>
          <a:schemeClr val="bg1"/>
        </a:solidFill>
        <a:ln>
          <a:solidFill>
            <a:srgbClr val="009999"/>
          </a:solidFill>
        </a:ln>
      </dgm:spPr>
    </dgm:pt>
    <dgm:pt modelId="{C9679220-BDA0-47BB-9E01-7858FB4F8683}" type="pres">
      <dgm:prSet presAssocID="{C3B02B9E-AB13-4E91-81DA-480515A6A6E3}" presName="txShp" presStyleLbl="node1" presStyleIdx="1" presStyleCnt="3" custScaleX="131097" custLinFactNeighborX="452" custLinFactNeighborY="2954">
        <dgm:presLayoutVars>
          <dgm:bulletEnabled val="1"/>
        </dgm:presLayoutVars>
      </dgm:prSet>
      <dgm:spPr/>
    </dgm:pt>
    <dgm:pt modelId="{4C95A0B4-4F9E-44D8-A54E-A6915B82A0D3}" type="pres">
      <dgm:prSet presAssocID="{B06C2E85-5CEB-4695-9C6D-22ED7BDD6C5D}" presName="spacing" presStyleCnt="0"/>
      <dgm:spPr/>
    </dgm:pt>
    <dgm:pt modelId="{9551D471-3589-4C5D-A068-3FC428849A7E}" type="pres">
      <dgm:prSet presAssocID="{8BACD533-7C50-4B41-84DE-D704756EB28B}" presName="composite" presStyleCnt="0"/>
      <dgm:spPr/>
    </dgm:pt>
    <dgm:pt modelId="{8CF8CCDE-84E8-4D30-AE28-E03928AC94AD}" type="pres">
      <dgm:prSet presAssocID="{8BACD533-7C50-4B41-84DE-D704756EB28B}" presName="imgShp" presStyleLbl="fgImgPlace1" presStyleIdx="2" presStyleCnt="3" custLinFactNeighborX="-91648" custLinFactNeighborY="-5184"/>
      <dgm:spPr>
        <a:solidFill>
          <a:schemeClr val="bg1"/>
        </a:solidFill>
        <a:ln>
          <a:solidFill>
            <a:srgbClr val="009999"/>
          </a:solidFill>
        </a:ln>
      </dgm:spPr>
    </dgm:pt>
    <dgm:pt modelId="{2E01633F-61A6-4FDE-9641-647699B4E541}" type="pres">
      <dgm:prSet presAssocID="{8BACD533-7C50-4B41-84DE-D704756EB28B}" presName="txShp" presStyleLbl="node1" presStyleIdx="2" presStyleCnt="3" custScaleX="129475" custLinFactNeighborX="1959" custLinFactNeighborY="2592">
        <dgm:presLayoutVars>
          <dgm:bulletEnabled val="1"/>
        </dgm:presLayoutVars>
      </dgm:prSet>
      <dgm:spPr/>
    </dgm:pt>
  </dgm:ptLst>
  <dgm:cxnLst>
    <dgm:cxn modelId="{F6FDA40A-0E4C-4478-B346-7A1B5208A43F}" srcId="{149BD608-E542-4808-852E-7F868D892296}" destId="{54615E84-2AB9-4B4F-A99D-1E23A149196F}" srcOrd="0" destOrd="0" parTransId="{ACAF6E22-E2A5-4710-957F-B6305F4729BD}" sibTransId="{0D969F03-8676-4389-82AC-82D3784A3474}"/>
    <dgm:cxn modelId="{FA4AE46D-2DD3-483D-8361-B893A4B4FEA1}" type="presOf" srcId="{54615E84-2AB9-4B4F-A99D-1E23A149196F}" destId="{1641353D-FD2B-4EAD-B43F-43B4B78E3FEA}" srcOrd="0" destOrd="0" presId="urn:microsoft.com/office/officeart/2005/8/layout/vList3"/>
    <dgm:cxn modelId="{9E0AA37C-072F-481C-BE13-406C8D40DFD4}" type="presOf" srcId="{8BACD533-7C50-4B41-84DE-D704756EB28B}" destId="{2E01633F-61A6-4FDE-9641-647699B4E541}" srcOrd="0" destOrd="0" presId="urn:microsoft.com/office/officeart/2005/8/layout/vList3"/>
    <dgm:cxn modelId="{9D54847F-2B26-4711-AB64-F7D8A5F1FB3D}" type="presOf" srcId="{C3B02B9E-AB13-4E91-81DA-480515A6A6E3}" destId="{C9679220-BDA0-47BB-9E01-7858FB4F8683}" srcOrd="0" destOrd="0" presId="urn:microsoft.com/office/officeart/2005/8/layout/vList3"/>
    <dgm:cxn modelId="{0831129E-A46C-4922-AB6A-738485867E3E}" type="presOf" srcId="{149BD608-E542-4808-852E-7F868D892296}" destId="{3EDDA844-B4E9-44CA-BD08-CC84D6BC366E}" srcOrd="0" destOrd="0" presId="urn:microsoft.com/office/officeart/2005/8/layout/vList3"/>
    <dgm:cxn modelId="{1DE1569F-4BA1-4A71-9FA1-081C2E2E25D9}" srcId="{149BD608-E542-4808-852E-7F868D892296}" destId="{8BACD533-7C50-4B41-84DE-D704756EB28B}" srcOrd="2" destOrd="0" parTransId="{2E930CA6-D789-45FC-97D3-539E9515E6ED}" sibTransId="{C602120D-C922-4C4C-A5D3-1FC1FE384314}"/>
    <dgm:cxn modelId="{4591E1C8-3A58-456F-BBF6-CA87B72BBB66}" srcId="{149BD608-E542-4808-852E-7F868D892296}" destId="{C3B02B9E-AB13-4E91-81DA-480515A6A6E3}" srcOrd="1" destOrd="0" parTransId="{BC8C6C90-23B1-43EA-9550-39B676452C4C}" sibTransId="{B06C2E85-5CEB-4695-9C6D-22ED7BDD6C5D}"/>
    <dgm:cxn modelId="{74BA8CE4-DEA4-4AEC-B760-0A19579CAA59}" type="presParOf" srcId="{3EDDA844-B4E9-44CA-BD08-CC84D6BC366E}" destId="{8D6C747C-0E40-42E5-8A75-65A15415CFBC}" srcOrd="0" destOrd="0" presId="urn:microsoft.com/office/officeart/2005/8/layout/vList3"/>
    <dgm:cxn modelId="{FD130EA2-5EBE-4EC0-A972-D6C874DB7955}" type="presParOf" srcId="{8D6C747C-0E40-42E5-8A75-65A15415CFBC}" destId="{3DC079F1-974D-4D05-8579-5E5685888CEB}" srcOrd="0" destOrd="0" presId="urn:microsoft.com/office/officeart/2005/8/layout/vList3"/>
    <dgm:cxn modelId="{6D55ECEF-919D-40DD-AB85-2361089A960A}" type="presParOf" srcId="{8D6C747C-0E40-42E5-8A75-65A15415CFBC}" destId="{1641353D-FD2B-4EAD-B43F-43B4B78E3FEA}" srcOrd="1" destOrd="0" presId="urn:microsoft.com/office/officeart/2005/8/layout/vList3"/>
    <dgm:cxn modelId="{51A76C7F-4B68-4AC4-8EE7-70697015EE2E}" type="presParOf" srcId="{3EDDA844-B4E9-44CA-BD08-CC84D6BC366E}" destId="{CC4A38FB-BA89-4B6C-9B76-B4FA92E7C96B}" srcOrd="1" destOrd="0" presId="urn:microsoft.com/office/officeart/2005/8/layout/vList3"/>
    <dgm:cxn modelId="{9CD62C01-D787-445F-AE5D-C49F3764D766}" type="presParOf" srcId="{3EDDA844-B4E9-44CA-BD08-CC84D6BC366E}" destId="{7EA4B22F-AA03-4067-B710-F9A1452E4874}" srcOrd="2" destOrd="0" presId="urn:microsoft.com/office/officeart/2005/8/layout/vList3"/>
    <dgm:cxn modelId="{F80C35AD-6A0B-470E-AC6C-8D45E9DE1FC4}" type="presParOf" srcId="{7EA4B22F-AA03-4067-B710-F9A1452E4874}" destId="{A2389FE0-AC52-43A9-A42B-2CDBA43A9828}" srcOrd="0" destOrd="0" presId="urn:microsoft.com/office/officeart/2005/8/layout/vList3"/>
    <dgm:cxn modelId="{C2D747C1-6D9F-44CF-860C-DE54A9EDDCA5}" type="presParOf" srcId="{7EA4B22F-AA03-4067-B710-F9A1452E4874}" destId="{C9679220-BDA0-47BB-9E01-7858FB4F8683}" srcOrd="1" destOrd="0" presId="urn:microsoft.com/office/officeart/2005/8/layout/vList3"/>
    <dgm:cxn modelId="{4749C10D-DEFB-4912-88A9-64B908857508}" type="presParOf" srcId="{3EDDA844-B4E9-44CA-BD08-CC84D6BC366E}" destId="{4C95A0B4-4F9E-44D8-A54E-A6915B82A0D3}" srcOrd="3" destOrd="0" presId="urn:microsoft.com/office/officeart/2005/8/layout/vList3"/>
    <dgm:cxn modelId="{5049E317-D917-464B-9C61-FE7E793055D9}" type="presParOf" srcId="{3EDDA844-B4E9-44CA-BD08-CC84D6BC366E}" destId="{9551D471-3589-4C5D-A068-3FC428849A7E}" srcOrd="4" destOrd="0" presId="urn:microsoft.com/office/officeart/2005/8/layout/vList3"/>
    <dgm:cxn modelId="{ED0FCC16-FAF7-41C2-BC7F-685339A5EE10}" type="presParOf" srcId="{9551D471-3589-4C5D-A068-3FC428849A7E}" destId="{8CF8CCDE-84E8-4D30-AE28-E03928AC94AD}" srcOrd="0" destOrd="0" presId="urn:microsoft.com/office/officeart/2005/8/layout/vList3"/>
    <dgm:cxn modelId="{75EA0A26-EC58-401F-A252-C925064BE2AC}" type="presParOf" srcId="{9551D471-3589-4C5D-A068-3FC428849A7E}" destId="{2E01633F-61A6-4FDE-9641-647699B4E54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FA88FA-AD79-445B-A57E-B90EE5203015}" type="doc">
      <dgm:prSet loTypeId="urn:microsoft.com/office/officeart/2005/8/layout/vList3" loCatId="list" qsTypeId="urn:microsoft.com/office/officeart/2005/8/quickstyle/simple1" qsCatId="simple" csTypeId="urn:microsoft.com/office/officeart/2005/8/colors/accent1_2" csCatId="accent1" phldr="1"/>
      <dgm:spPr/>
    </dgm:pt>
    <dgm:pt modelId="{D8262B6D-6609-4C8E-8D02-B5FC14397AFB}">
      <dgm:prSet phldrT="[Text]" custT="1"/>
      <dgm:spPr>
        <a:solidFill>
          <a:srgbClr val="009999"/>
        </a:solidFill>
        <a:effectLst>
          <a:glow rad="101600">
            <a:schemeClr val="accent6">
              <a:satMod val="175000"/>
              <a:alpha val="40000"/>
            </a:schemeClr>
          </a:glow>
        </a:effectLst>
      </dgm:spPr>
      <dgm:t>
        <a:bodyPr/>
        <a:lstStyle/>
        <a:p>
          <a:pPr algn="l"/>
          <a:r>
            <a:rPr lang="en-US" sz="2800" dirty="0"/>
            <a:t>Members who enroll in new dental or vision plans will receive cards in addition to the health insurance cards</a:t>
          </a:r>
        </a:p>
      </dgm:t>
    </dgm:pt>
    <dgm:pt modelId="{5B7EC402-6B54-446B-848B-DB600197927C}" type="parTrans" cxnId="{1F456B08-B671-4797-B663-1C4271BFE5C7}">
      <dgm:prSet/>
      <dgm:spPr/>
      <dgm:t>
        <a:bodyPr/>
        <a:lstStyle/>
        <a:p>
          <a:endParaRPr lang="en-US"/>
        </a:p>
      </dgm:t>
    </dgm:pt>
    <dgm:pt modelId="{E46E5F8F-8380-40C1-9BDC-5685CBE905D5}" type="sibTrans" cxnId="{1F456B08-B671-4797-B663-1C4271BFE5C7}">
      <dgm:prSet/>
      <dgm:spPr/>
      <dgm:t>
        <a:bodyPr/>
        <a:lstStyle/>
        <a:p>
          <a:endParaRPr lang="en-US"/>
        </a:p>
      </dgm:t>
    </dgm:pt>
    <dgm:pt modelId="{7A03ACBA-AF90-4896-ACC8-A974095CA6E7}">
      <dgm:prSet phldrT="[Text]" custT="1"/>
      <dgm:spPr>
        <a:solidFill>
          <a:srgbClr val="009999"/>
        </a:solidFill>
        <a:effectLst>
          <a:glow rad="101600">
            <a:schemeClr val="accent6">
              <a:satMod val="175000"/>
              <a:alpha val="40000"/>
            </a:schemeClr>
          </a:glow>
        </a:effectLst>
      </dgm:spPr>
      <dgm:t>
        <a:bodyPr/>
        <a:lstStyle/>
        <a:p>
          <a:pPr algn="l"/>
          <a:r>
            <a:rPr lang="en-US" sz="2800" dirty="0"/>
            <a:t>There is no increase for dental and vision premiums</a:t>
          </a:r>
        </a:p>
      </dgm:t>
    </dgm:pt>
    <dgm:pt modelId="{9121BD40-15F7-4722-A1B0-5B74EE89A597}" type="parTrans" cxnId="{03D09E47-B903-465F-9C89-FB247A1E7B59}">
      <dgm:prSet/>
      <dgm:spPr/>
      <dgm:t>
        <a:bodyPr/>
        <a:lstStyle/>
        <a:p>
          <a:endParaRPr lang="en-US"/>
        </a:p>
      </dgm:t>
    </dgm:pt>
    <dgm:pt modelId="{68991C35-A425-4EEA-9914-69AC00519E1A}" type="sibTrans" cxnId="{03D09E47-B903-465F-9C89-FB247A1E7B59}">
      <dgm:prSet/>
      <dgm:spPr/>
      <dgm:t>
        <a:bodyPr/>
        <a:lstStyle/>
        <a:p>
          <a:endParaRPr lang="en-US"/>
        </a:p>
      </dgm:t>
    </dgm:pt>
    <dgm:pt modelId="{9E4E6EF9-B55C-4049-AD46-0C226CAA64F7}" type="pres">
      <dgm:prSet presAssocID="{42FA88FA-AD79-445B-A57E-B90EE5203015}" presName="linearFlow" presStyleCnt="0">
        <dgm:presLayoutVars>
          <dgm:dir/>
          <dgm:resizeHandles val="exact"/>
        </dgm:presLayoutVars>
      </dgm:prSet>
      <dgm:spPr/>
    </dgm:pt>
    <dgm:pt modelId="{7C212EFC-1FB9-43B0-A0D0-2C564372DF71}" type="pres">
      <dgm:prSet presAssocID="{D8262B6D-6609-4C8E-8D02-B5FC14397AFB}" presName="composite" presStyleCnt="0"/>
      <dgm:spPr/>
    </dgm:pt>
    <dgm:pt modelId="{E172620F-5635-43E7-B871-7716B1DBC529}" type="pres">
      <dgm:prSet presAssocID="{D8262B6D-6609-4C8E-8D02-B5FC14397AFB}" presName="imgShp" presStyleLbl="fgImgPlace1" presStyleIdx="0" presStyleCnt="2" custLinFactNeighborX="-87222" custLinFactNeighborY="2672"/>
      <dgm:spPr>
        <a:solidFill>
          <a:schemeClr val="bg1"/>
        </a:solidFill>
        <a:ln>
          <a:solidFill>
            <a:srgbClr val="009999"/>
          </a:solidFill>
        </a:ln>
      </dgm:spPr>
    </dgm:pt>
    <dgm:pt modelId="{28CEAC00-0594-4414-A7F3-67E0C48CABCF}" type="pres">
      <dgm:prSet presAssocID="{D8262B6D-6609-4C8E-8D02-B5FC14397AFB}" presName="txShp" presStyleLbl="node1" presStyleIdx="0" presStyleCnt="2" custScaleX="123695" custLinFactNeighborX="-389" custLinFactNeighborY="2672">
        <dgm:presLayoutVars>
          <dgm:bulletEnabled val="1"/>
        </dgm:presLayoutVars>
      </dgm:prSet>
      <dgm:spPr/>
    </dgm:pt>
    <dgm:pt modelId="{2223E69C-D50D-418B-BF6C-5905B376A307}" type="pres">
      <dgm:prSet presAssocID="{E46E5F8F-8380-40C1-9BDC-5685CBE905D5}" presName="spacing" presStyleCnt="0"/>
      <dgm:spPr/>
    </dgm:pt>
    <dgm:pt modelId="{3478175A-978D-4C6A-B76D-177725A464E3}" type="pres">
      <dgm:prSet presAssocID="{7A03ACBA-AF90-4896-ACC8-A974095CA6E7}" presName="composite" presStyleCnt="0"/>
      <dgm:spPr/>
    </dgm:pt>
    <dgm:pt modelId="{A4419BB1-D99E-4B04-9331-14FE6E7DB1E9}" type="pres">
      <dgm:prSet presAssocID="{7A03ACBA-AF90-4896-ACC8-A974095CA6E7}" presName="imgShp" presStyleLbl="fgImgPlace1" presStyleIdx="1" presStyleCnt="2" custLinFactNeighborX="-79965" custLinFactNeighborY="-869"/>
      <dgm:spPr>
        <a:solidFill>
          <a:schemeClr val="bg1"/>
        </a:solidFill>
        <a:ln>
          <a:solidFill>
            <a:srgbClr val="009999"/>
          </a:solidFill>
        </a:ln>
      </dgm:spPr>
    </dgm:pt>
    <dgm:pt modelId="{DD920EB6-A60D-4575-A9B8-3CB0D90195DD}" type="pres">
      <dgm:prSet presAssocID="{7A03ACBA-AF90-4896-ACC8-A974095CA6E7}" presName="txShp" presStyleLbl="node1" presStyleIdx="1" presStyleCnt="2" custScaleX="123619">
        <dgm:presLayoutVars>
          <dgm:bulletEnabled val="1"/>
        </dgm:presLayoutVars>
      </dgm:prSet>
      <dgm:spPr/>
    </dgm:pt>
  </dgm:ptLst>
  <dgm:cxnLst>
    <dgm:cxn modelId="{1F456B08-B671-4797-B663-1C4271BFE5C7}" srcId="{42FA88FA-AD79-445B-A57E-B90EE5203015}" destId="{D8262B6D-6609-4C8E-8D02-B5FC14397AFB}" srcOrd="0" destOrd="0" parTransId="{5B7EC402-6B54-446B-848B-DB600197927C}" sibTransId="{E46E5F8F-8380-40C1-9BDC-5685CBE905D5}"/>
    <dgm:cxn modelId="{03D09E47-B903-465F-9C89-FB247A1E7B59}" srcId="{42FA88FA-AD79-445B-A57E-B90EE5203015}" destId="{7A03ACBA-AF90-4896-ACC8-A974095CA6E7}" srcOrd="1" destOrd="0" parTransId="{9121BD40-15F7-4722-A1B0-5B74EE89A597}" sibTransId="{68991C35-A425-4EEA-9914-69AC00519E1A}"/>
    <dgm:cxn modelId="{2F96DB85-2DC6-4587-8C27-E907D98F1152}" type="presOf" srcId="{D8262B6D-6609-4C8E-8D02-B5FC14397AFB}" destId="{28CEAC00-0594-4414-A7F3-67E0C48CABCF}" srcOrd="0" destOrd="0" presId="urn:microsoft.com/office/officeart/2005/8/layout/vList3"/>
    <dgm:cxn modelId="{A43517B6-9076-44D2-8D9B-759FA2AE902F}" type="presOf" srcId="{7A03ACBA-AF90-4896-ACC8-A974095CA6E7}" destId="{DD920EB6-A60D-4575-A9B8-3CB0D90195DD}" srcOrd="0" destOrd="0" presId="urn:microsoft.com/office/officeart/2005/8/layout/vList3"/>
    <dgm:cxn modelId="{619B16B7-2DD7-4C16-8119-43C630148433}" type="presOf" srcId="{42FA88FA-AD79-445B-A57E-B90EE5203015}" destId="{9E4E6EF9-B55C-4049-AD46-0C226CAA64F7}" srcOrd="0" destOrd="0" presId="urn:microsoft.com/office/officeart/2005/8/layout/vList3"/>
    <dgm:cxn modelId="{FCACC98D-82C2-47AC-8241-C3BDCD21B284}" type="presParOf" srcId="{9E4E6EF9-B55C-4049-AD46-0C226CAA64F7}" destId="{7C212EFC-1FB9-43B0-A0D0-2C564372DF71}" srcOrd="0" destOrd="0" presId="urn:microsoft.com/office/officeart/2005/8/layout/vList3"/>
    <dgm:cxn modelId="{F315B7E4-89C4-488D-849F-55F0DF81E8F3}" type="presParOf" srcId="{7C212EFC-1FB9-43B0-A0D0-2C564372DF71}" destId="{E172620F-5635-43E7-B871-7716B1DBC529}" srcOrd="0" destOrd="0" presId="urn:microsoft.com/office/officeart/2005/8/layout/vList3"/>
    <dgm:cxn modelId="{F8CD480C-A40C-42DA-88A5-3D1BE0C7BB62}" type="presParOf" srcId="{7C212EFC-1FB9-43B0-A0D0-2C564372DF71}" destId="{28CEAC00-0594-4414-A7F3-67E0C48CABCF}" srcOrd="1" destOrd="0" presId="urn:microsoft.com/office/officeart/2005/8/layout/vList3"/>
    <dgm:cxn modelId="{A56171CA-88D5-49FF-B08F-367A28C6BE1D}" type="presParOf" srcId="{9E4E6EF9-B55C-4049-AD46-0C226CAA64F7}" destId="{2223E69C-D50D-418B-BF6C-5905B376A307}" srcOrd="1" destOrd="0" presId="urn:microsoft.com/office/officeart/2005/8/layout/vList3"/>
    <dgm:cxn modelId="{1EDBE7D4-3D33-4EA0-AD27-40CA3DE295EB}" type="presParOf" srcId="{9E4E6EF9-B55C-4049-AD46-0C226CAA64F7}" destId="{3478175A-978D-4C6A-B76D-177725A464E3}" srcOrd="2" destOrd="0" presId="urn:microsoft.com/office/officeart/2005/8/layout/vList3"/>
    <dgm:cxn modelId="{59B27917-79C5-414A-86B3-D3427DD021F7}" type="presParOf" srcId="{3478175A-978D-4C6A-B76D-177725A464E3}" destId="{A4419BB1-D99E-4B04-9331-14FE6E7DB1E9}" srcOrd="0" destOrd="0" presId="urn:microsoft.com/office/officeart/2005/8/layout/vList3"/>
    <dgm:cxn modelId="{CF2323CC-0D2D-4098-BD4E-3AF3FB242125}" type="presParOf" srcId="{3478175A-978D-4C6A-B76D-177725A464E3}" destId="{DD920EB6-A60D-4575-A9B8-3CB0D90195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5291C8-15F8-496B-B610-E455EBDADA37}" type="doc">
      <dgm:prSet loTypeId="urn:microsoft.com/office/officeart/2005/8/layout/vList3" loCatId="list" qsTypeId="urn:microsoft.com/office/officeart/2005/8/quickstyle/simple1" qsCatId="simple" csTypeId="urn:microsoft.com/office/officeart/2005/8/colors/accent1_2" csCatId="accent1" phldr="1"/>
      <dgm:spPr/>
    </dgm:pt>
    <dgm:pt modelId="{DD8FD9CE-59E5-4CF5-AC44-402618A649CC}">
      <dgm:prSet phldrT="[Text]" custT="1"/>
      <dgm:spPr>
        <a:solidFill>
          <a:srgbClr val="009999"/>
        </a:solidFill>
        <a:ln>
          <a:solidFill>
            <a:srgbClr val="009999"/>
          </a:solidFill>
        </a:ln>
        <a:effectLst>
          <a:glow rad="101600">
            <a:schemeClr val="accent6">
              <a:satMod val="175000"/>
              <a:alpha val="40000"/>
            </a:schemeClr>
          </a:glow>
        </a:effectLst>
      </dgm:spPr>
      <dgm:t>
        <a:bodyPr/>
        <a:lstStyle/>
        <a:p>
          <a:pPr algn="l"/>
          <a:r>
            <a:rPr lang="en-US" sz="2800" dirty="0"/>
            <a:t>The Value Benefits program will now include Hypertension (high blood pressure) medications</a:t>
          </a:r>
        </a:p>
      </dgm:t>
    </dgm:pt>
    <dgm:pt modelId="{52F7C83D-D6D3-4C8D-87E7-4A76ED018C7F}" type="parTrans" cxnId="{F174B5C0-FC54-40F0-96C3-1EEE609F67A7}">
      <dgm:prSet/>
      <dgm:spPr/>
      <dgm:t>
        <a:bodyPr/>
        <a:lstStyle/>
        <a:p>
          <a:endParaRPr lang="en-US"/>
        </a:p>
      </dgm:t>
    </dgm:pt>
    <dgm:pt modelId="{F148E594-F851-42FE-8EB7-B50EFBAB6702}" type="sibTrans" cxnId="{F174B5C0-FC54-40F0-96C3-1EEE609F67A7}">
      <dgm:prSet/>
      <dgm:spPr/>
      <dgm:t>
        <a:bodyPr/>
        <a:lstStyle/>
        <a:p>
          <a:endParaRPr lang="en-US"/>
        </a:p>
      </dgm:t>
    </dgm:pt>
    <dgm:pt modelId="{2459F8A4-FCA6-4F07-9456-76E21CC93675}">
      <dgm:prSet phldrT="[Text]" custT="1"/>
      <dgm:spPr>
        <a:solidFill>
          <a:srgbClr val="009999"/>
        </a:solidFill>
        <a:effectLst>
          <a:glow rad="101600">
            <a:schemeClr val="accent6">
              <a:satMod val="175000"/>
              <a:alpha val="40000"/>
            </a:schemeClr>
          </a:glow>
        </a:effectLst>
      </dgm:spPr>
      <dgm:t>
        <a:bodyPr/>
        <a:lstStyle/>
        <a:p>
          <a:pPr algn="l"/>
          <a:r>
            <a:rPr lang="en-US" sz="2800" dirty="0"/>
            <a:t>The PrudentRx program will now be available for all plan options</a:t>
          </a:r>
        </a:p>
      </dgm:t>
    </dgm:pt>
    <dgm:pt modelId="{4BF1DE4C-310C-48AB-8527-C60B50BB1334}" type="parTrans" cxnId="{DA1C6BC4-AFDB-4417-8C60-CC2982AF35C0}">
      <dgm:prSet/>
      <dgm:spPr/>
      <dgm:t>
        <a:bodyPr/>
        <a:lstStyle/>
        <a:p>
          <a:endParaRPr lang="en-US"/>
        </a:p>
      </dgm:t>
    </dgm:pt>
    <dgm:pt modelId="{316E030A-0F67-44DC-8B0F-2EB6C4C2B6D5}" type="sibTrans" cxnId="{DA1C6BC4-AFDB-4417-8C60-CC2982AF35C0}">
      <dgm:prSet/>
      <dgm:spPr/>
      <dgm:t>
        <a:bodyPr/>
        <a:lstStyle/>
        <a:p>
          <a:endParaRPr lang="en-US"/>
        </a:p>
      </dgm:t>
    </dgm:pt>
    <dgm:pt modelId="{C0FA061F-425A-4EB2-8E80-0E49F0A03CC3}">
      <dgm:prSet phldrT="[Text]" custT="1"/>
      <dgm:spPr>
        <a:solidFill>
          <a:srgbClr val="009999"/>
        </a:solidFill>
        <a:effectLst>
          <a:glow rad="101600">
            <a:schemeClr val="accent6">
              <a:satMod val="175000"/>
              <a:alpha val="40000"/>
            </a:schemeClr>
          </a:glow>
        </a:effectLst>
      </dgm:spPr>
      <dgm:t>
        <a:bodyPr/>
        <a:lstStyle/>
        <a:p>
          <a:pPr algn="l"/>
          <a:r>
            <a:rPr lang="en-US" sz="2800" dirty="0"/>
            <a:t>During Open Enrollment you can add or increase optional life insurance on yourself or your spouse w/o a Statement of Health</a:t>
          </a:r>
        </a:p>
      </dgm:t>
    </dgm:pt>
    <dgm:pt modelId="{4159BFFB-CF80-487D-A0D2-777956C80AC0}" type="parTrans" cxnId="{757B3FA4-6ADA-43C2-855B-858C92259A01}">
      <dgm:prSet/>
      <dgm:spPr/>
      <dgm:t>
        <a:bodyPr/>
        <a:lstStyle/>
        <a:p>
          <a:endParaRPr lang="en-US"/>
        </a:p>
      </dgm:t>
    </dgm:pt>
    <dgm:pt modelId="{477F935B-1AD8-4D3E-9B1D-B4F3596B7F00}" type="sibTrans" cxnId="{757B3FA4-6ADA-43C2-855B-858C92259A01}">
      <dgm:prSet/>
      <dgm:spPr/>
      <dgm:t>
        <a:bodyPr/>
        <a:lstStyle/>
        <a:p>
          <a:endParaRPr lang="en-US"/>
        </a:p>
      </dgm:t>
    </dgm:pt>
    <dgm:pt modelId="{61B43473-FE15-4508-9B17-AEFE9EBF8742}" type="pres">
      <dgm:prSet presAssocID="{BB5291C8-15F8-496B-B610-E455EBDADA37}" presName="linearFlow" presStyleCnt="0">
        <dgm:presLayoutVars>
          <dgm:dir/>
          <dgm:resizeHandles val="exact"/>
        </dgm:presLayoutVars>
      </dgm:prSet>
      <dgm:spPr/>
    </dgm:pt>
    <dgm:pt modelId="{CFC73563-9EC9-4DED-AE6E-42A7F647F2D8}" type="pres">
      <dgm:prSet presAssocID="{DD8FD9CE-59E5-4CF5-AC44-402618A649CC}" presName="composite" presStyleCnt="0"/>
      <dgm:spPr/>
    </dgm:pt>
    <dgm:pt modelId="{9E35BCD7-40AA-4E9C-B1F1-FFB720C2CA19}" type="pres">
      <dgm:prSet presAssocID="{DD8FD9CE-59E5-4CF5-AC44-402618A649CC}" presName="imgShp" presStyleLbl="fgImgPlace1" presStyleIdx="0" presStyleCnt="3" custScaleX="92587" custLinFactNeighborX="-78862" custLinFactNeighborY="19954"/>
      <dgm:spPr>
        <a:solidFill>
          <a:schemeClr val="bg1"/>
        </a:solidFill>
        <a:ln>
          <a:solidFill>
            <a:srgbClr val="009999"/>
          </a:solidFill>
        </a:ln>
      </dgm:spPr>
    </dgm:pt>
    <dgm:pt modelId="{2A383434-0BF1-4B14-B747-FE1CD1951E58}" type="pres">
      <dgm:prSet presAssocID="{DD8FD9CE-59E5-4CF5-AC44-402618A649CC}" presName="txShp" presStyleLbl="node1" presStyleIdx="0" presStyleCnt="3" custScaleX="122046" custScaleY="102649" custLinFactNeighborX="3040" custLinFactNeighborY="11008">
        <dgm:presLayoutVars>
          <dgm:bulletEnabled val="1"/>
        </dgm:presLayoutVars>
      </dgm:prSet>
      <dgm:spPr/>
    </dgm:pt>
    <dgm:pt modelId="{1F1DA88B-30BC-48E8-998B-5AB670FE9889}" type="pres">
      <dgm:prSet presAssocID="{F148E594-F851-42FE-8EB7-B50EFBAB6702}" presName="spacing" presStyleCnt="0"/>
      <dgm:spPr/>
    </dgm:pt>
    <dgm:pt modelId="{70126159-C91D-45E0-8BCA-9F2DC1F022BF}" type="pres">
      <dgm:prSet presAssocID="{2459F8A4-FCA6-4F07-9456-76E21CC93675}" presName="composite" presStyleCnt="0"/>
      <dgm:spPr/>
    </dgm:pt>
    <dgm:pt modelId="{2ECFB508-A0FE-4B7E-8D9C-3708548A918A}" type="pres">
      <dgm:prSet presAssocID="{2459F8A4-FCA6-4F07-9456-76E21CC93675}" presName="imgShp" presStyleLbl="fgImgPlace1" presStyleIdx="1" presStyleCnt="3" custLinFactNeighborX="-79313" custLinFactNeighborY="4929"/>
      <dgm:spPr>
        <a:solidFill>
          <a:schemeClr val="bg1"/>
        </a:solidFill>
        <a:ln>
          <a:solidFill>
            <a:srgbClr val="009999"/>
          </a:solidFill>
        </a:ln>
      </dgm:spPr>
    </dgm:pt>
    <dgm:pt modelId="{45743121-91E0-4DE7-BC79-8974364D5EF6}" type="pres">
      <dgm:prSet presAssocID="{2459F8A4-FCA6-4F07-9456-76E21CC93675}" presName="txShp" presStyleLbl="node1" presStyleIdx="1" presStyleCnt="3" custScaleX="121305" custScaleY="112088" custLinFactNeighborX="1491" custLinFactNeighborY="5847">
        <dgm:presLayoutVars>
          <dgm:bulletEnabled val="1"/>
        </dgm:presLayoutVars>
      </dgm:prSet>
      <dgm:spPr/>
    </dgm:pt>
    <dgm:pt modelId="{68A0A9C7-0670-4946-A210-A9EDE5A7CCE9}" type="pres">
      <dgm:prSet presAssocID="{316E030A-0F67-44DC-8B0F-2EB6C4C2B6D5}" presName="spacing" presStyleCnt="0"/>
      <dgm:spPr/>
    </dgm:pt>
    <dgm:pt modelId="{5746FA14-B131-4FE6-B4A3-6BF0FA2F004D}" type="pres">
      <dgm:prSet presAssocID="{C0FA061F-425A-4EB2-8E80-0E49F0A03CC3}" presName="composite" presStyleCnt="0"/>
      <dgm:spPr/>
    </dgm:pt>
    <dgm:pt modelId="{906E2B91-5E7A-4BDD-AD64-17B67754FCAC}" type="pres">
      <dgm:prSet presAssocID="{C0FA061F-425A-4EB2-8E80-0E49F0A03CC3}" presName="imgShp" presStyleLbl="fgImgPlace1" presStyleIdx="2" presStyleCnt="3" custLinFactNeighborX="-75156" custLinFactNeighborY="-11660"/>
      <dgm:spPr>
        <a:solidFill>
          <a:schemeClr val="bg1"/>
        </a:solidFill>
        <a:ln>
          <a:solidFill>
            <a:srgbClr val="009999"/>
          </a:solidFill>
        </a:ln>
      </dgm:spPr>
    </dgm:pt>
    <dgm:pt modelId="{D4FEF523-55F8-4A2A-B521-C939F0899A0D}" type="pres">
      <dgm:prSet presAssocID="{C0FA061F-425A-4EB2-8E80-0E49F0A03CC3}" presName="txShp" presStyleLbl="node1" presStyleIdx="2" presStyleCnt="3" custScaleX="118522" custLinFactNeighborX="3040" custLinFactNeighborY="-2151">
        <dgm:presLayoutVars>
          <dgm:bulletEnabled val="1"/>
        </dgm:presLayoutVars>
      </dgm:prSet>
      <dgm:spPr/>
    </dgm:pt>
  </dgm:ptLst>
  <dgm:cxnLst>
    <dgm:cxn modelId="{22E064A3-2506-42F8-BC6B-3AF874B4E685}" type="presOf" srcId="{2459F8A4-FCA6-4F07-9456-76E21CC93675}" destId="{45743121-91E0-4DE7-BC79-8974364D5EF6}" srcOrd="0" destOrd="0" presId="urn:microsoft.com/office/officeart/2005/8/layout/vList3"/>
    <dgm:cxn modelId="{757B3FA4-6ADA-43C2-855B-858C92259A01}" srcId="{BB5291C8-15F8-496B-B610-E455EBDADA37}" destId="{C0FA061F-425A-4EB2-8E80-0E49F0A03CC3}" srcOrd="2" destOrd="0" parTransId="{4159BFFB-CF80-487D-A0D2-777956C80AC0}" sibTransId="{477F935B-1AD8-4D3E-9B1D-B4F3596B7F00}"/>
    <dgm:cxn modelId="{F174B5C0-FC54-40F0-96C3-1EEE609F67A7}" srcId="{BB5291C8-15F8-496B-B610-E455EBDADA37}" destId="{DD8FD9CE-59E5-4CF5-AC44-402618A649CC}" srcOrd="0" destOrd="0" parTransId="{52F7C83D-D6D3-4C8D-87E7-4A76ED018C7F}" sibTransId="{F148E594-F851-42FE-8EB7-B50EFBAB6702}"/>
    <dgm:cxn modelId="{DA1C6BC4-AFDB-4417-8C60-CC2982AF35C0}" srcId="{BB5291C8-15F8-496B-B610-E455EBDADA37}" destId="{2459F8A4-FCA6-4F07-9456-76E21CC93675}" srcOrd="1" destOrd="0" parTransId="{4BF1DE4C-310C-48AB-8527-C60B50BB1334}" sibTransId="{316E030A-0F67-44DC-8B0F-2EB6C4C2B6D5}"/>
    <dgm:cxn modelId="{23D794D5-526A-4F97-825A-502B0D5B905C}" type="presOf" srcId="{DD8FD9CE-59E5-4CF5-AC44-402618A649CC}" destId="{2A383434-0BF1-4B14-B747-FE1CD1951E58}" srcOrd="0" destOrd="0" presId="urn:microsoft.com/office/officeart/2005/8/layout/vList3"/>
    <dgm:cxn modelId="{248661E5-38BF-4453-BA14-A97F127A3FC7}" type="presOf" srcId="{BB5291C8-15F8-496B-B610-E455EBDADA37}" destId="{61B43473-FE15-4508-9B17-AEFE9EBF8742}" srcOrd="0" destOrd="0" presId="urn:microsoft.com/office/officeart/2005/8/layout/vList3"/>
    <dgm:cxn modelId="{F1046EF8-897E-45C6-AE26-06B9267A0162}" type="presOf" srcId="{C0FA061F-425A-4EB2-8E80-0E49F0A03CC3}" destId="{D4FEF523-55F8-4A2A-B521-C939F0899A0D}" srcOrd="0" destOrd="0" presId="urn:microsoft.com/office/officeart/2005/8/layout/vList3"/>
    <dgm:cxn modelId="{121BD0AB-3A06-4BAB-9C60-352284AFAE44}" type="presParOf" srcId="{61B43473-FE15-4508-9B17-AEFE9EBF8742}" destId="{CFC73563-9EC9-4DED-AE6E-42A7F647F2D8}" srcOrd="0" destOrd="0" presId="urn:microsoft.com/office/officeart/2005/8/layout/vList3"/>
    <dgm:cxn modelId="{1357C597-6980-4AD9-A268-26100C1A0B01}" type="presParOf" srcId="{CFC73563-9EC9-4DED-AE6E-42A7F647F2D8}" destId="{9E35BCD7-40AA-4E9C-B1F1-FFB720C2CA19}" srcOrd="0" destOrd="0" presId="urn:microsoft.com/office/officeart/2005/8/layout/vList3"/>
    <dgm:cxn modelId="{527ADAAE-27A9-46C0-A59D-EEABA2F7BED4}" type="presParOf" srcId="{CFC73563-9EC9-4DED-AE6E-42A7F647F2D8}" destId="{2A383434-0BF1-4B14-B747-FE1CD1951E58}" srcOrd="1" destOrd="0" presId="urn:microsoft.com/office/officeart/2005/8/layout/vList3"/>
    <dgm:cxn modelId="{CB6E1C1B-A087-462B-9F9D-7C1E37FF3DF3}" type="presParOf" srcId="{61B43473-FE15-4508-9B17-AEFE9EBF8742}" destId="{1F1DA88B-30BC-48E8-998B-5AB670FE9889}" srcOrd="1" destOrd="0" presId="urn:microsoft.com/office/officeart/2005/8/layout/vList3"/>
    <dgm:cxn modelId="{F2FEE55E-BEDC-4CAE-98C7-99AF253376FC}" type="presParOf" srcId="{61B43473-FE15-4508-9B17-AEFE9EBF8742}" destId="{70126159-C91D-45E0-8BCA-9F2DC1F022BF}" srcOrd="2" destOrd="0" presId="urn:microsoft.com/office/officeart/2005/8/layout/vList3"/>
    <dgm:cxn modelId="{95C60C16-0B3C-4832-B782-D8D9BE9D1A00}" type="presParOf" srcId="{70126159-C91D-45E0-8BCA-9F2DC1F022BF}" destId="{2ECFB508-A0FE-4B7E-8D9C-3708548A918A}" srcOrd="0" destOrd="0" presId="urn:microsoft.com/office/officeart/2005/8/layout/vList3"/>
    <dgm:cxn modelId="{3FDF7274-076D-4149-B2A4-B2694DF8CCC8}" type="presParOf" srcId="{70126159-C91D-45E0-8BCA-9F2DC1F022BF}" destId="{45743121-91E0-4DE7-BC79-8974364D5EF6}" srcOrd="1" destOrd="0" presId="urn:microsoft.com/office/officeart/2005/8/layout/vList3"/>
    <dgm:cxn modelId="{C019C6E5-4AD7-4EFF-9E9C-CE0000F57051}" type="presParOf" srcId="{61B43473-FE15-4508-9B17-AEFE9EBF8742}" destId="{68A0A9C7-0670-4946-A210-A9EDE5A7CCE9}" srcOrd="3" destOrd="0" presId="urn:microsoft.com/office/officeart/2005/8/layout/vList3"/>
    <dgm:cxn modelId="{3C973335-BC1C-454C-9085-A2E5C5340CC5}" type="presParOf" srcId="{61B43473-FE15-4508-9B17-AEFE9EBF8742}" destId="{5746FA14-B131-4FE6-B4A3-6BF0FA2F004D}" srcOrd="4" destOrd="0" presId="urn:microsoft.com/office/officeart/2005/8/layout/vList3"/>
    <dgm:cxn modelId="{520B93ED-1F10-40BF-BA3C-CD20E33CB83D}" type="presParOf" srcId="{5746FA14-B131-4FE6-B4A3-6BF0FA2F004D}" destId="{906E2B91-5E7A-4BDD-AD64-17B67754FCAC}" srcOrd="0" destOrd="0" presId="urn:microsoft.com/office/officeart/2005/8/layout/vList3"/>
    <dgm:cxn modelId="{408C3564-5493-4C64-A0C0-B2F72DA949E8}" type="presParOf" srcId="{5746FA14-B131-4FE6-B4A3-6BF0FA2F004D}" destId="{D4FEF523-55F8-4A2A-B521-C939F0899A0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4075E-56F3-4361-B368-C5E5D61B1314}">
      <dsp:nvSpPr>
        <dsp:cNvPr id="0" name=""/>
        <dsp:cNvSpPr/>
      </dsp:nvSpPr>
      <dsp:spPr>
        <a:xfrm rot="10800000">
          <a:off x="784403" y="557"/>
          <a:ext cx="9058463" cy="1514113"/>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397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67682"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No employee premium increase for health</a:t>
          </a:r>
        </a:p>
      </dsp:txBody>
      <dsp:txXfrm rot="10800000">
        <a:off x="1162931" y="557"/>
        <a:ext cx="8679935" cy="1514113"/>
      </dsp:txXfrm>
    </dsp:sp>
    <dsp:sp modelId="{04004B84-8A02-4C26-ACF8-153BDD33CCD3}">
      <dsp:nvSpPr>
        <dsp:cNvPr id="0" name=""/>
        <dsp:cNvSpPr/>
      </dsp:nvSpPr>
      <dsp:spPr>
        <a:xfrm>
          <a:off x="254502" y="0"/>
          <a:ext cx="1514113" cy="1514113"/>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199DE35B-FE74-43CB-B677-4022D519A021}">
      <dsp:nvSpPr>
        <dsp:cNvPr id="0" name=""/>
        <dsp:cNvSpPr/>
      </dsp:nvSpPr>
      <dsp:spPr>
        <a:xfrm rot="10800000">
          <a:off x="591220" y="1768417"/>
          <a:ext cx="9204716" cy="1514113"/>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67682"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16.5% employer increase in health increase premiums</a:t>
          </a:r>
        </a:p>
      </dsp:txBody>
      <dsp:txXfrm rot="10800000">
        <a:off x="969748" y="1768417"/>
        <a:ext cx="8826188" cy="1514113"/>
      </dsp:txXfrm>
    </dsp:sp>
    <dsp:sp modelId="{93B47B74-0529-4FBB-B7B6-5A6E00CA692A}">
      <dsp:nvSpPr>
        <dsp:cNvPr id="0" name=""/>
        <dsp:cNvSpPr/>
      </dsp:nvSpPr>
      <dsp:spPr>
        <a:xfrm>
          <a:off x="237059" y="1719973"/>
          <a:ext cx="1366032" cy="1328770"/>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D19A933C-0D1F-4C50-8F87-4ECDCB6E3B59}">
      <dsp:nvSpPr>
        <dsp:cNvPr id="0" name=""/>
        <dsp:cNvSpPr/>
      </dsp:nvSpPr>
      <dsp:spPr>
        <a:xfrm rot="10800000">
          <a:off x="576798" y="3569890"/>
          <a:ext cx="9211435" cy="1514113"/>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67682"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mini-Benefits Selection Guide will not be available. The full Benefits Selection Guide can be found at KEHP.KY.gov</a:t>
          </a:r>
        </a:p>
      </dsp:txBody>
      <dsp:txXfrm rot="10800000">
        <a:off x="955326" y="3569890"/>
        <a:ext cx="8832907" cy="1514113"/>
      </dsp:txXfrm>
    </dsp:sp>
    <dsp:sp modelId="{68A62EC5-F631-4630-AD43-162060F7E8E3}">
      <dsp:nvSpPr>
        <dsp:cNvPr id="0" name=""/>
        <dsp:cNvSpPr/>
      </dsp:nvSpPr>
      <dsp:spPr>
        <a:xfrm>
          <a:off x="163504" y="3439116"/>
          <a:ext cx="1407156" cy="1514113"/>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78CAA-17FE-4C10-96BC-4125CBA258C5}">
      <dsp:nvSpPr>
        <dsp:cNvPr id="0" name=""/>
        <dsp:cNvSpPr/>
      </dsp:nvSpPr>
      <dsp:spPr>
        <a:xfrm rot="10800000">
          <a:off x="1691950" y="389"/>
          <a:ext cx="7800509" cy="1536032"/>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77348"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a:t>
          </a:r>
          <a:r>
            <a:rPr lang="en-US" sz="2800" kern="1200" dirty="0" err="1"/>
            <a:t>LivingWell</a:t>
          </a:r>
          <a:r>
            <a:rPr lang="en-US" sz="2800" kern="1200" dirty="0"/>
            <a:t> Basic CDHP with No HRA will continue to be the default plan for employees that do not make an election</a:t>
          </a:r>
        </a:p>
      </dsp:txBody>
      <dsp:txXfrm rot="10800000">
        <a:off x="2075958" y="389"/>
        <a:ext cx="7416501" cy="1536032"/>
      </dsp:txXfrm>
    </dsp:sp>
    <dsp:sp modelId="{A5CA86D9-7282-426D-B341-F5CD94172333}">
      <dsp:nvSpPr>
        <dsp:cNvPr id="0" name=""/>
        <dsp:cNvSpPr/>
      </dsp:nvSpPr>
      <dsp:spPr>
        <a:xfrm>
          <a:off x="801438" y="389"/>
          <a:ext cx="1536032" cy="1536032"/>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96BC6E11-BC04-4DCA-8B9D-9EDD30682DEF}">
      <dsp:nvSpPr>
        <dsp:cNvPr id="0" name=""/>
        <dsp:cNvSpPr/>
      </dsp:nvSpPr>
      <dsp:spPr>
        <a:xfrm rot="10800000">
          <a:off x="1719708" y="1800062"/>
          <a:ext cx="7783504" cy="1536032"/>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77348"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a:t>
          </a:r>
          <a:r>
            <a:rPr lang="en-US" sz="2800" kern="1200" dirty="0" err="1"/>
            <a:t>LivingWell</a:t>
          </a:r>
          <a:r>
            <a:rPr lang="en-US" sz="2800" kern="1200" dirty="0"/>
            <a:t> Promise period is from January 1, 2024, through July 1, 2024</a:t>
          </a:r>
        </a:p>
      </dsp:txBody>
      <dsp:txXfrm rot="10800000">
        <a:off x="2103716" y="1800062"/>
        <a:ext cx="7399496" cy="1536032"/>
      </dsp:txXfrm>
    </dsp:sp>
    <dsp:sp modelId="{69CBD347-29C9-4383-8730-10B758BD2C4E}">
      <dsp:nvSpPr>
        <dsp:cNvPr id="0" name=""/>
        <dsp:cNvSpPr/>
      </dsp:nvSpPr>
      <dsp:spPr>
        <a:xfrm>
          <a:off x="776074" y="1859783"/>
          <a:ext cx="1536032" cy="1536032"/>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D44370DD-5672-4A95-8840-E9BD04ACCFAF}">
      <dsp:nvSpPr>
        <dsp:cNvPr id="0" name=""/>
        <dsp:cNvSpPr/>
      </dsp:nvSpPr>
      <dsp:spPr>
        <a:xfrm rot="10800000">
          <a:off x="1689038" y="3624757"/>
          <a:ext cx="7884318" cy="1536032"/>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77348"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Only the Castlight Health Assessment is required for PY 2024 through the Castlight app. Biometric Screening is not accepted this year for fulfilling the LW Promise.</a:t>
          </a:r>
        </a:p>
      </dsp:txBody>
      <dsp:txXfrm rot="10800000">
        <a:off x="2073046" y="3624757"/>
        <a:ext cx="7500310" cy="1536032"/>
      </dsp:txXfrm>
    </dsp:sp>
    <dsp:sp modelId="{000BAC15-C08F-46EE-B43A-01867BDC4262}">
      <dsp:nvSpPr>
        <dsp:cNvPr id="0" name=""/>
        <dsp:cNvSpPr/>
      </dsp:nvSpPr>
      <dsp:spPr>
        <a:xfrm>
          <a:off x="817289" y="3749652"/>
          <a:ext cx="1536032" cy="1536032"/>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BF069-2133-43D2-8A3F-E9F2F391F293}">
      <dsp:nvSpPr>
        <dsp:cNvPr id="0" name=""/>
        <dsp:cNvSpPr/>
      </dsp:nvSpPr>
      <dsp:spPr>
        <a:xfrm rot="10800000">
          <a:off x="842141" y="610"/>
          <a:ext cx="9501351" cy="1214908"/>
        </a:xfrm>
        <a:prstGeom prst="homePlate">
          <a:avLst/>
        </a:prstGeom>
        <a:solidFill>
          <a:srgbClr val="009999"/>
        </a:solidFill>
        <a:ln w="12700" cap="flat" cmpd="sng" algn="ctr">
          <a:solidFill>
            <a:srgbClr val="009999"/>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5741"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Earn up to $480 premium discount ($40 a month) for plan year 2025 by fulfilling the </a:t>
          </a:r>
          <a:r>
            <a:rPr lang="en-US" sz="2800" kern="1200" dirty="0" err="1"/>
            <a:t>LivingWell</a:t>
          </a:r>
          <a:r>
            <a:rPr lang="en-US" sz="2800" kern="1200" dirty="0"/>
            <a:t> Promise</a:t>
          </a:r>
        </a:p>
      </dsp:txBody>
      <dsp:txXfrm rot="10800000">
        <a:off x="1145868" y="610"/>
        <a:ext cx="9197624" cy="1214908"/>
      </dsp:txXfrm>
    </dsp:sp>
    <dsp:sp modelId="{E4BF86D4-07CC-4B84-A9F0-477F35F6C096}">
      <dsp:nvSpPr>
        <dsp:cNvPr id="0" name=""/>
        <dsp:cNvSpPr/>
      </dsp:nvSpPr>
      <dsp:spPr>
        <a:xfrm>
          <a:off x="215097" y="0"/>
          <a:ext cx="1214908" cy="1214908"/>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0BADE77D-6120-4647-857D-8D5FB4F85511}">
      <dsp:nvSpPr>
        <dsp:cNvPr id="0" name=""/>
        <dsp:cNvSpPr/>
      </dsp:nvSpPr>
      <dsp:spPr>
        <a:xfrm rot="10800000">
          <a:off x="779063" y="1568214"/>
          <a:ext cx="9627507" cy="1214908"/>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5741"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Healthcare FSA maximum contribution has increased to $3050 for 2024 plan year</a:t>
          </a:r>
        </a:p>
      </dsp:txBody>
      <dsp:txXfrm rot="10800000">
        <a:off x="1082790" y="1568214"/>
        <a:ext cx="9323780" cy="1214908"/>
      </dsp:txXfrm>
    </dsp:sp>
    <dsp:sp modelId="{98052214-5F0D-49A8-9621-3D4A4F22EBEA}">
      <dsp:nvSpPr>
        <dsp:cNvPr id="0" name=""/>
        <dsp:cNvSpPr/>
      </dsp:nvSpPr>
      <dsp:spPr>
        <a:xfrm>
          <a:off x="88978" y="1603374"/>
          <a:ext cx="1214908" cy="1214908"/>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6F09F783-1C33-4F8F-B3BE-144A366CCF6D}">
      <dsp:nvSpPr>
        <dsp:cNvPr id="0" name=""/>
        <dsp:cNvSpPr/>
      </dsp:nvSpPr>
      <dsp:spPr>
        <a:xfrm rot="10800000">
          <a:off x="789588" y="3135819"/>
          <a:ext cx="9606456" cy="1214908"/>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5741"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Healthcare FSA carryover minimum is $50 and maximum of $610  for plan year 2024 to 2025</a:t>
          </a:r>
        </a:p>
      </dsp:txBody>
      <dsp:txXfrm rot="10800000">
        <a:off x="1093315" y="3135819"/>
        <a:ext cx="9302729" cy="1214908"/>
      </dsp:txXfrm>
    </dsp:sp>
    <dsp:sp modelId="{D0A92C35-8C38-4AEE-AEE0-06B403A27A6F}">
      <dsp:nvSpPr>
        <dsp:cNvPr id="0" name=""/>
        <dsp:cNvSpPr/>
      </dsp:nvSpPr>
      <dsp:spPr>
        <a:xfrm>
          <a:off x="141535" y="3083262"/>
          <a:ext cx="1214908" cy="1214908"/>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1353D-FD2B-4EAD-B43F-43B4B78E3FEA}">
      <dsp:nvSpPr>
        <dsp:cNvPr id="0" name=""/>
        <dsp:cNvSpPr/>
      </dsp:nvSpPr>
      <dsp:spPr>
        <a:xfrm rot="10800000">
          <a:off x="840117" y="3065"/>
          <a:ext cx="9673565" cy="1216458"/>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6425"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Members have until </a:t>
          </a:r>
          <a:r>
            <a:rPr lang="en-US" sz="2800" u="sng" kern="1200" dirty="0"/>
            <a:t>March 31, 2025 </a:t>
          </a:r>
          <a:r>
            <a:rPr lang="en-US" sz="2800" kern="1200" dirty="0"/>
            <a:t>to submit receipts for reimbursement of eligible FSA expenses </a:t>
          </a:r>
        </a:p>
      </dsp:txBody>
      <dsp:txXfrm rot="10800000">
        <a:off x="1144231" y="3065"/>
        <a:ext cx="9369451" cy="1216458"/>
      </dsp:txXfrm>
    </dsp:sp>
    <dsp:sp modelId="{3DC079F1-974D-4D05-8579-5E5685888CEB}">
      <dsp:nvSpPr>
        <dsp:cNvPr id="0" name=""/>
        <dsp:cNvSpPr/>
      </dsp:nvSpPr>
      <dsp:spPr>
        <a:xfrm>
          <a:off x="0" y="31530"/>
          <a:ext cx="1216458" cy="1216458"/>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C9679220-BDA0-47BB-9E01-7858FB4F8683}">
      <dsp:nvSpPr>
        <dsp:cNvPr id="0" name=""/>
        <dsp:cNvSpPr/>
      </dsp:nvSpPr>
      <dsp:spPr>
        <a:xfrm rot="10800000">
          <a:off x="761933" y="1603373"/>
          <a:ext cx="9898186" cy="1216458"/>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6425"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If a member has an HRA in addition to a FSA, the FSA funds are used first</a:t>
          </a:r>
        </a:p>
      </dsp:txBody>
      <dsp:txXfrm rot="10800000">
        <a:off x="1066047" y="1603373"/>
        <a:ext cx="9594072" cy="1216458"/>
      </dsp:txXfrm>
    </dsp:sp>
    <dsp:sp modelId="{A2389FE0-AC52-43A9-A42B-2CDBA43A9828}">
      <dsp:nvSpPr>
        <dsp:cNvPr id="0" name=""/>
        <dsp:cNvSpPr/>
      </dsp:nvSpPr>
      <dsp:spPr>
        <a:xfrm>
          <a:off x="157651" y="1603373"/>
          <a:ext cx="1216458" cy="1216458"/>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2E01633F-61A6-4FDE-9641-647699B4E541}">
      <dsp:nvSpPr>
        <dsp:cNvPr id="0" name=""/>
        <dsp:cNvSpPr/>
      </dsp:nvSpPr>
      <dsp:spPr>
        <a:xfrm rot="10800000">
          <a:off x="936949" y="3134879"/>
          <a:ext cx="9775721" cy="1216458"/>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6425"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FSA/HRA Visa card should not be used in 2024 to pay for 2023 expenses</a:t>
          </a:r>
        </a:p>
      </dsp:txBody>
      <dsp:txXfrm rot="10800000">
        <a:off x="1241063" y="3134879"/>
        <a:ext cx="9471607" cy="1216458"/>
      </dsp:txXfrm>
    </dsp:sp>
    <dsp:sp modelId="{8CF8CCDE-84E8-4D30-AE28-E03928AC94AD}">
      <dsp:nvSpPr>
        <dsp:cNvPr id="0" name=""/>
        <dsp:cNvSpPr/>
      </dsp:nvSpPr>
      <dsp:spPr>
        <a:xfrm>
          <a:off x="178671" y="3068752"/>
          <a:ext cx="1216458" cy="1216458"/>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EAC00-0594-4414-A7F3-67E0C48CABCF}">
      <dsp:nvSpPr>
        <dsp:cNvPr id="0" name=""/>
        <dsp:cNvSpPr/>
      </dsp:nvSpPr>
      <dsp:spPr>
        <a:xfrm rot="10800000">
          <a:off x="964461" y="51735"/>
          <a:ext cx="8649835" cy="1892089"/>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4359"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Members who enroll in new dental or vision plans will receive cards in addition to the health insurance cards</a:t>
          </a:r>
        </a:p>
      </dsp:txBody>
      <dsp:txXfrm rot="10800000">
        <a:off x="1437483" y="51735"/>
        <a:ext cx="8176813" cy="1892089"/>
      </dsp:txXfrm>
    </dsp:sp>
    <dsp:sp modelId="{E172620F-5635-43E7-B871-7716B1DBC529}">
      <dsp:nvSpPr>
        <dsp:cNvPr id="0" name=""/>
        <dsp:cNvSpPr/>
      </dsp:nvSpPr>
      <dsp:spPr>
        <a:xfrm>
          <a:off x="0" y="51735"/>
          <a:ext cx="1892089" cy="1892089"/>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DD920EB6-A60D-4575-A9B8-3CB0D90195DD}">
      <dsp:nvSpPr>
        <dsp:cNvPr id="0" name=""/>
        <dsp:cNvSpPr/>
      </dsp:nvSpPr>
      <dsp:spPr>
        <a:xfrm rot="10800000">
          <a:off x="995650" y="2458070"/>
          <a:ext cx="8644520" cy="1892089"/>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4359"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There is no increase for dental and vision premiums</a:t>
          </a:r>
        </a:p>
      </dsp:txBody>
      <dsp:txXfrm rot="10800000">
        <a:off x="1468672" y="2458070"/>
        <a:ext cx="8171498" cy="1892089"/>
      </dsp:txXfrm>
    </dsp:sp>
    <dsp:sp modelId="{A4419BB1-D99E-4B04-9331-14FE6E7DB1E9}">
      <dsp:nvSpPr>
        <dsp:cNvPr id="0" name=""/>
        <dsp:cNvSpPr/>
      </dsp:nvSpPr>
      <dsp:spPr>
        <a:xfrm>
          <a:off x="0" y="2441628"/>
          <a:ext cx="1892089" cy="1892089"/>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83434-0BF1-4B14-B747-FE1CD1951E58}">
      <dsp:nvSpPr>
        <dsp:cNvPr id="0" name=""/>
        <dsp:cNvSpPr/>
      </dsp:nvSpPr>
      <dsp:spPr>
        <a:xfrm rot="10800000">
          <a:off x="1253817" y="142911"/>
          <a:ext cx="8894136" cy="1317471"/>
        </a:xfrm>
        <a:prstGeom prst="homePlate">
          <a:avLst/>
        </a:prstGeom>
        <a:solidFill>
          <a:srgbClr val="009999"/>
        </a:solidFill>
        <a:ln w="12700" cap="flat" cmpd="sng" algn="ctr">
          <a:solidFill>
            <a:srgbClr val="009999"/>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65976"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Value Benefits program will now include Hypertension (high blood pressure) medications</a:t>
          </a:r>
        </a:p>
      </dsp:txBody>
      <dsp:txXfrm rot="10800000">
        <a:off x="1583185" y="142911"/>
        <a:ext cx="8564768" cy="1317471"/>
      </dsp:txXfrm>
    </dsp:sp>
    <dsp:sp modelId="{9E35BCD7-40AA-4E9C-B1F1-FFB720C2CA19}">
      <dsp:nvSpPr>
        <dsp:cNvPr id="0" name=""/>
        <dsp:cNvSpPr/>
      </dsp:nvSpPr>
      <dsp:spPr>
        <a:xfrm>
          <a:off x="229244" y="274730"/>
          <a:ext cx="1188328" cy="1283472"/>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45743121-91E0-4DE7-BC79-8974364D5EF6}">
      <dsp:nvSpPr>
        <dsp:cNvPr id="0" name=""/>
        <dsp:cNvSpPr/>
      </dsp:nvSpPr>
      <dsp:spPr>
        <a:xfrm rot="10800000">
          <a:off x="1167933" y="1777268"/>
          <a:ext cx="8840136" cy="1438618"/>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65976"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PrudentRx program will now be available for all plan options</a:t>
          </a:r>
        </a:p>
      </dsp:txBody>
      <dsp:txXfrm rot="10800000">
        <a:off x="1527587" y="1777268"/>
        <a:ext cx="8480482" cy="1438618"/>
      </dsp:txXfrm>
    </dsp:sp>
    <dsp:sp modelId="{2ECFB508-A0FE-4B7E-8D9C-3708548A918A}">
      <dsp:nvSpPr>
        <dsp:cNvPr id="0" name=""/>
        <dsp:cNvSpPr/>
      </dsp:nvSpPr>
      <dsp:spPr>
        <a:xfrm>
          <a:off x="175883" y="1843059"/>
          <a:ext cx="1283472" cy="1283472"/>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D4FEF523-55F8-4A2A-B521-C939F0899A0D}">
      <dsp:nvSpPr>
        <dsp:cNvPr id="0" name=""/>
        <dsp:cNvSpPr/>
      </dsp:nvSpPr>
      <dsp:spPr>
        <a:xfrm rot="10800000">
          <a:off x="1382223" y="3496360"/>
          <a:ext cx="8637324" cy="1283472"/>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65976"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t>During Open Enrollment you can add or increase optional life insurance on yourself or your spouse w/o a Statement of Health</a:t>
          </a:r>
        </a:p>
      </dsp:txBody>
      <dsp:txXfrm rot="10800000">
        <a:off x="1703091" y="3496360"/>
        <a:ext cx="8316456" cy="1283472"/>
      </dsp:txXfrm>
    </dsp:sp>
    <dsp:sp modelId="{906E2B91-5E7A-4BDD-AD64-17B67754FCAC}">
      <dsp:nvSpPr>
        <dsp:cNvPr id="0" name=""/>
        <dsp:cNvSpPr/>
      </dsp:nvSpPr>
      <dsp:spPr>
        <a:xfrm>
          <a:off x="229237" y="3374315"/>
          <a:ext cx="1283472" cy="1283472"/>
        </a:xfrm>
        <a:prstGeom prst="ellipse">
          <a:avLst/>
        </a:prstGeom>
        <a:solidFill>
          <a:schemeClr val="bg1"/>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F47C6-6AE4-4BA4-91A0-1B3896739135}"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23CFA-11F7-4907-9BF4-47941F77FD34}" type="slidenum">
              <a:rPr lang="en-US" smtClean="0"/>
              <a:t>‹#›</a:t>
            </a:fld>
            <a:endParaRPr lang="en-US"/>
          </a:p>
        </p:txBody>
      </p:sp>
    </p:spTree>
    <p:extLst>
      <p:ext uri="{BB962C8B-B14F-4D97-AF65-F5344CB8AC3E}">
        <p14:creationId xmlns:p14="http://schemas.microsoft.com/office/powerpoint/2010/main" val="11591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Elaborate and explain the Prudent RX plan</a:t>
            </a:r>
          </a:p>
        </p:txBody>
      </p:sp>
      <p:sp>
        <p:nvSpPr>
          <p:cNvPr id="4" name="Slide Number Placeholder 3"/>
          <p:cNvSpPr>
            <a:spLocks noGrp="1"/>
          </p:cNvSpPr>
          <p:nvPr>
            <p:ph type="sldNum" sz="quarter" idx="5"/>
          </p:nvPr>
        </p:nvSpPr>
        <p:spPr/>
        <p:txBody>
          <a:bodyPr/>
          <a:lstStyle/>
          <a:p>
            <a:fld id="{6CF23CFA-11F7-4907-9BF4-47941F77FD34}" type="slidenum">
              <a:rPr lang="en-US" smtClean="0"/>
              <a:t>13</a:t>
            </a:fld>
            <a:endParaRPr lang="en-US"/>
          </a:p>
        </p:txBody>
      </p:sp>
    </p:spTree>
    <p:extLst>
      <p:ext uri="{BB962C8B-B14F-4D97-AF65-F5344CB8AC3E}">
        <p14:creationId xmlns:p14="http://schemas.microsoft.com/office/powerpoint/2010/main" val="123486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Members are encouraged to review the Benefits Selection Guide to assist in making important enrollment decisions. There are no hard copies available </a:t>
            </a:r>
            <a:r>
              <a:rPr lang="en-US" sz="1200"/>
              <a:t>only online.</a:t>
            </a:r>
            <a:endParaRPr lang="en-US" dirty="0"/>
          </a:p>
        </p:txBody>
      </p:sp>
      <p:sp>
        <p:nvSpPr>
          <p:cNvPr id="4" name="Slide Number Placeholder 3"/>
          <p:cNvSpPr>
            <a:spLocks noGrp="1"/>
          </p:cNvSpPr>
          <p:nvPr>
            <p:ph type="sldNum" sz="quarter" idx="5"/>
          </p:nvPr>
        </p:nvSpPr>
        <p:spPr/>
        <p:txBody>
          <a:bodyPr/>
          <a:lstStyle/>
          <a:p>
            <a:fld id="{6CF23CFA-11F7-4907-9BF4-47941F77FD34}" type="slidenum">
              <a:rPr lang="en-US" smtClean="0"/>
              <a:t>17</a:t>
            </a:fld>
            <a:endParaRPr lang="en-US"/>
          </a:p>
        </p:txBody>
      </p:sp>
    </p:spTree>
    <p:extLst>
      <p:ext uri="{BB962C8B-B14F-4D97-AF65-F5344CB8AC3E}">
        <p14:creationId xmlns:p14="http://schemas.microsoft.com/office/powerpoint/2010/main" val="135878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LIVEHEALTH ONLINE:</a:t>
            </a:r>
          </a:p>
          <a:p>
            <a:r>
              <a:rPr lang="en-US" sz="1000" b="0" i="0" u="none" strike="noStrike" kern="1200" baseline="0" dirty="0">
                <a:solidFill>
                  <a:schemeClr val="tx1"/>
                </a:solidFill>
                <a:latin typeface="+mn-lt"/>
                <a:ea typeface="+mn-ea"/>
                <a:cs typeface="+mn-cs"/>
              </a:rPr>
              <a:t>Visit virtually with an in-network board certified doctor 24 hours a day, 7 days a week, 365 days a year.  If medically necessary, doctors can send a prescription to the pharmacy of choice.</a:t>
            </a:r>
          </a:p>
          <a:p>
            <a:r>
              <a:rPr lang="en-US" sz="1000" b="0" i="0" u="none" strike="noStrike" kern="1200" baseline="0" dirty="0">
                <a:solidFill>
                  <a:schemeClr val="tx1"/>
                </a:solidFill>
                <a:latin typeface="+mn-lt"/>
                <a:ea typeface="+mn-ea"/>
                <a:cs typeface="+mn-cs"/>
              </a:rPr>
              <a:t>•Visit virtually with an in-network licensed therapist or board-certified psychiatrist. Appointments are available 7 days a week, including nights and weekends.</a:t>
            </a:r>
          </a:p>
          <a:p>
            <a:r>
              <a:rPr lang="en-US" sz="1000" b="0" i="0" u="none" strike="noStrike" kern="1200" baseline="0" dirty="0">
                <a:solidFill>
                  <a:schemeClr val="tx1"/>
                </a:solidFill>
                <a:latin typeface="+mn-lt"/>
                <a:ea typeface="+mn-ea"/>
                <a:cs typeface="+mn-cs"/>
              </a:rPr>
              <a:t>•Visits are </a:t>
            </a:r>
            <a:r>
              <a:rPr lang="en-US" sz="1000" b="1" i="0" u="none" strike="noStrike" kern="1200" baseline="0" dirty="0">
                <a:solidFill>
                  <a:schemeClr val="tx1"/>
                </a:solidFill>
                <a:latin typeface="+mn-lt"/>
                <a:ea typeface="+mn-ea"/>
                <a:cs typeface="+mn-cs"/>
              </a:rPr>
              <a:t>FREE </a:t>
            </a:r>
            <a:r>
              <a:rPr lang="en-US" sz="1000" b="0" i="0" u="none" strike="noStrike" kern="1200" baseline="0" dirty="0">
                <a:solidFill>
                  <a:schemeClr val="tx1"/>
                </a:solidFill>
                <a:latin typeface="+mn-lt"/>
                <a:ea typeface="+mn-ea"/>
                <a:cs typeface="+mn-cs"/>
              </a:rPr>
              <a:t>for Kentucky Employees’ Health Plan members covered by Anthem.</a:t>
            </a:r>
          </a:p>
          <a:p>
            <a:r>
              <a:rPr lang="en-US" sz="1000" b="0" i="0" u="none" strike="noStrike" kern="1200" baseline="0" dirty="0">
                <a:solidFill>
                  <a:schemeClr val="tx1"/>
                </a:solidFill>
                <a:latin typeface="+mn-lt"/>
                <a:ea typeface="+mn-ea"/>
                <a:cs typeface="+mn-cs"/>
              </a:rPr>
              <a:t>•Access </a:t>
            </a:r>
            <a:r>
              <a:rPr lang="en-US" sz="1000" b="0" i="0" u="none" strike="noStrike" kern="1200" baseline="0" dirty="0" err="1">
                <a:solidFill>
                  <a:schemeClr val="tx1"/>
                </a:solidFill>
                <a:latin typeface="+mn-lt"/>
                <a:ea typeface="+mn-ea"/>
                <a:cs typeface="+mn-cs"/>
              </a:rPr>
              <a:t>LiveHealth</a:t>
            </a:r>
            <a:r>
              <a:rPr lang="en-US" sz="1000" b="0" i="0" u="none" strike="noStrike" kern="1200" baseline="0" dirty="0">
                <a:solidFill>
                  <a:schemeClr val="tx1"/>
                </a:solidFill>
                <a:latin typeface="+mn-lt"/>
                <a:ea typeface="+mn-ea"/>
                <a:cs typeface="+mn-cs"/>
              </a:rPr>
              <a:t> Online via a smart phone, tablet or computer with webcam. No appointment necessary, No traveling to doctor office, and no sitting in waiting room.</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Healthcare at home or on the go. Get fast, easy doctor and therapist visits whenever you need them. All with no cost share.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LiveHealth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Online lets you have a video visit with a board-certified medical doctor, psychiatrist, or therapist from your computer with a camera, tablet, or smartphone. Feeling under the weather? Have a health question? With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LiveHealth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Online, the doctor comes to you. In some cases, no appointments are needed. No traveling to a doctor’s office and no sitting in the waiting room.</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RETHINK</a:t>
            </a:r>
            <a:r>
              <a:rPr lang="en-US" sz="1200" dirty="0">
                <a:effectLst/>
                <a:latin typeface="Calibri" panose="020F0502020204030204" pitchFamily="34" charset="0"/>
                <a:ea typeface="Calibri" panose="020F0502020204030204" pitchFamily="34" charset="0"/>
                <a:cs typeface="Times New Roman" panose="02020603050405020304" pitchFamily="18" charset="0"/>
              </a:rPr>
              <a:t>- Raising kids is tough. Rethink provides family support when you need it. Through Rethink, you gain 24/7 access to consultations with a dedicated behavior expert and unlimited use of the website filled with step-by-step videos, resources, and exclusive content developed to help families raising children with learning, social or behavioral challenges, or developmental disabilities. The program has no age restriction, requires no diagnosis, and is completely confidential. Enrolling in the program gives you instant access to the portal, including these features: } Easily Communicate with Your Behavior Expert Schedule up to 14 hours per year of virtual appointments, access notes from your dedicated behavior expert, and send messages to communicate updates and ask questions. } Save Your Favorites The online library includes thousands of step-by-step videos and downloadable, printable tools and research-based resources based on the most requested social, learning, and behavioral topics. } Search by Age and Ability The library of more than 2,000 lessons are searchable by topic, and our Social and Emotional Lessons allow you to search by age or ability, with supports for parents of young children to young adults</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DSME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Diabetes Self-Management Education and Support (DSMES) is available to you if you have already been diagnosed with type 1 or type 2 diabetes by your health care provider. No deductible, no co-insurance, and no additional cost to you! DSMES is an educational program for diabetes self-care, as developed through evidence-based practices. DSMES can be taught in a group or an individual setting and can be offered in person or online. Services are typically provided by a registered dietitian or a certified diabetes educator. The DSMES program format includes weekly classes that focus on learning to eat healthier, being physically active, monitoring blood sugar levels, coping with the emotional side of diabetes, problem solving, reducing the risk for other health problems, and many other related topics. Ask your physician about how to find a DSMES provider near you.</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Dpp</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-lark: </a:t>
            </a:r>
            <a:r>
              <a:rPr lang="en-US" dirty="0"/>
              <a:t>The Kentucky Employees’ Health Plan, through its medical vendor, Anthem, has partnered with Lark to offer a diabetes prevention program at no extra cost to you. After a brief survey, if you are determined to be at risk for type 2 diabetes and enroll in the Lark program, you will receive: } Access to a customized program through a convenient mobile app. } 24/7 coaching to help develop habits to lose weight, manage stress, eat healthier, sleep better, and increase activity. } Personalized feedback and daily check-ins. } Educational information about prediabetes and preventing type 2 diabetes. } Tips for managing everyday stress</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FUTURE MOMS/BUILDING HEALTHY FAMILIES: </a:t>
            </a:r>
            <a:r>
              <a:rPr lang="en-US" dirty="0"/>
              <a:t>The Future Moms program is available to expectant mothers at no additional cost to KEHP members! Future Moms: Helps expectant mothers focus on early prenatal interventions, risk assessments, and education; Gives access to nurse coaches supported by pharmacists, registered dietitians, social workers, and medical directors. Future Moms supports mothers in having a healthy pregnancy and provides guidance to help you to make the best decisions for you</a:t>
            </a:r>
          </a:p>
          <a:p>
            <a:pPr marL="177800" marR="281305">
              <a:lnSpc>
                <a:spcPct val="115000"/>
              </a:lnSpc>
              <a:spcBef>
                <a:spcPts val="19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CASTLIGHT: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Castlight</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is</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the</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Plan’s</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new</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wellness</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partner!</a:t>
            </a:r>
            <a:r>
              <a:rPr lang="en-US" sz="1800" spc="-2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See</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more info on</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page</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3</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of</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this</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packet.</a:t>
            </a:r>
            <a:r>
              <a:rPr lang="en-US" sz="1800" spc="-2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You</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can</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earn</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up</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to</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$480</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in</a:t>
            </a:r>
            <a:r>
              <a:rPr lang="en-US" sz="1800" spc="-2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premium</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discounts when you complete the </a:t>
            </a:r>
            <a:r>
              <a:rPr lang="en-US" sz="1800" dirty="0" err="1">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LivingWell</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Promise by July 1, 2024. The Promise is fulfilled by taking the Castlight Health Assessment.</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p>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Biometric</a:t>
            </a:r>
            <a:r>
              <a:rPr lang="en-US" sz="1800" b="1" u="sng" spc="-2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screenings</a:t>
            </a:r>
            <a:r>
              <a:rPr lang="en-US" sz="1800" b="1" u="sng" spc="-2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will</a:t>
            </a:r>
            <a:r>
              <a:rPr lang="en-US" sz="1800" b="1" u="sng" spc="-2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no</a:t>
            </a:r>
            <a:r>
              <a:rPr lang="en-US" sz="1800" b="1" u="sng" spc="-2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longer</a:t>
            </a:r>
            <a:r>
              <a:rPr lang="en-US" sz="1800" b="1" u="sng" spc="-2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be</a:t>
            </a:r>
            <a:r>
              <a:rPr lang="en-US" sz="1800" b="1" u="sng"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an</a:t>
            </a:r>
            <a:r>
              <a:rPr lang="en-US" sz="1800" b="1" u="sng"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option</a:t>
            </a:r>
            <a:r>
              <a:rPr lang="en-US" sz="1800" b="1" u="sng"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to</a:t>
            </a:r>
            <a:r>
              <a:rPr lang="en-US" sz="1800" b="1" u="sng"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satisfy</a:t>
            </a:r>
            <a:r>
              <a:rPr lang="en-US" sz="1800" b="1" u="sng"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the</a:t>
            </a:r>
            <a:r>
              <a:rPr lang="en-US" sz="1800" b="1" u="sng"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u="sng"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Promise</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Smartshopper: </a:t>
            </a:r>
            <a:r>
              <a:rPr lang="en-US" dirty="0"/>
              <a:t>EARN CASH by shopping for your healthcare. Save money on medical care depending on where you go. Prices are not the same for medical tests, and costs for procedures can vary from hundreds to thousands of dollars — all based on where you go for the service. </a:t>
            </a:r>
            <a:r>
              <a:rPr lang="en-US" dirty="0" err="1"/>
              <a:t>SmartShopper</a:t>
            </a:r>
            <a:r>
              <a:rPr lang="en-US" dirty="0"/>
              <a:t> earns you cash incentives (from $25 to $850) for seeking care at lower-cost locations for MRIs, surgeries, colonoscopies, and more! And now, there are even more locations available for you to save money. All you have to do is shop online or call a Personal Assistant for guidance and scheduling assistance. Call 855-869-2133 for details or go online at smartshopper.com for more information about earning cash and using this program.</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UK acupuncture program: </a:t>
            </a:r>
            <a:r>
              <a:rPr lang="en-US" dirty="0"/>
              <a:t>UK Healthcare Integrative Medicine and Health and KEHP are piloting an acupuncture program at no cost to KEHP members! Services must be provided at UK for acupuncture to be covered. Members can receive up to a maximum of 20 visits in 2024, based on the member’s treatment plan. No physician referral is required. Just call UK Healthcare Integrative Medicine and Health at 859-323-HEAL (4325). </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Live Tobacco Free program: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through the LW Health Clinic; it’s a 7 week lifestyle management program that is via Zoom. For employees only.</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Carrum: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Helps</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members</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get</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the</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highest-quality</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healthcare</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experience</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possible,</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for</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far</a:t>
            </a:r>
            <a:r>
              <a:rPr lang="en-US" sz="1800" spc="-2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less</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cost!</a:t>
            </a:r>
            <a:r>
              <a:rPr lang="en-US" sz="1800" spc="2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Carrum</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Centers</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of</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Excellence</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provide</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cancer care and a range of surgical procedures such as knee, hip, heart, and weight loss surgeries. No surprise bills!</a:t>
            </a:r>
            <a:r>
              <a:rPr lang="en-US" sz="1800" spc="2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No cost share (copays or deductibles) to you!</a:t>
            </a:r>
            <a:r>
              <a:rPr lang="en-US" sz="1800" spc="2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Your journey to a healthier life. Connect with Carrum.	Meet your care specialist who will help you throughout the process to lend a hand and answer any questions.		Carrum coordinates your surgery, from planning your first appointment through post-op physical therapy.	Carrum</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works with the top</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10% of</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doctors across</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the nation</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so you know</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you’ll be in the best hands on the day of surgery, with full Carrum support.	High-quality healthcare doesn’t have to cost you thousands of dollars. Your health plan covers most, if not all, of the medical costs related to your surgery, including certain travel expenses</a:t>
            </a:r>
          </a:p>
          <a:p>
            <a:r>
              <a:rPr lang="en-US" sz="1800" b="1"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CVS WEIGHT MANAGEMENT PILOT PROGRAM: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This</a:t>
            </a:r>
            <a:r>
              <a:rPr lang="en-US" sz="1800" spc="-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weight</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management</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program</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provides</a:t>
            </a:r>
            <a:r>
              <a:rPr lang="en-US" sz="1800" spc="-2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customized</a:t>
            </a:r>
            <a:r>
              <a:rPr lang="en-US" sz="1800" spc="-2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support</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to</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reach</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your</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health</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goals</a:t>
            </a:r>
            <a:r>
              <a:rPr lang="en-US" sz="1800" spc="-2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including:</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one-on-one</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support</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from</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a</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team of clinicians; a nutrition plan personalized just for you; a connected body weight scale; a weight app with helpful guides, recipes, and goal setting. Participation in this pilot program is required for</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continued coverage of</a:t>
            </a:r>
            <a:r>
              <a:rPr lang="en-US" sz="1800" spc="-15"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certain</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weight loss</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medications. Enrollment</a:t>
            </a:r>
            <a:r>
              <a:rPr lang="en-US" sz="1800" spc="-1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rPr>
              <a:t>in the program will run through April 15, 2024, but is subject to continuation depending on the results of the pilot</a:t>
            </a:r>
            <a:endParaRPr lang="en-US" sz="1800" b="1" dirty="0">
              <a:solidFill>
                <a:srgbClr val="20216A"/>
              </a:solidFill>
              <a:effectLst/>
              <a:latin typeface="Arial Narrow" panose="020B0606020202030204" pitchFamily="34" charset="0"/>
              <a:ea typeface="Arial Narrow" panose="020B0606020202030204" pitchFamily="34" charset="0"/>
              <a:cs typeface="Arial Narrow" panose="020B0606020202030204" pitchFamily="34" charset="0"/>
            </a:endParaRPr>
          </a:p>
          <a:p>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CF23CFA-11F7-4907-9BF4-47941F77FD34}" type="slidenum">
              <a:rPr lang="en-US" smtClean="0"/>
              <a:t>32</a:t>
            </a:fld>
            <a:endParaRPr lang="en-US"/>
          </a:p>
        </p:txBody>
      </p:sp>
    </p:spTree>
    <p:extLst>
      <p:ext uri="{BB962C8B-B14F-4D97-AF65-F5344CB8AC3E}">
        <p14:creationId xmlns:p14="http://schemas.microsoft.com/office/powerpoint/2010/main" val="366097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301E-9CB6-D2BF-5968-AD180C85C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1C53BA-BD25-92A0-49BD-2A7C61807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7679BF-4F6A-041A-1D06-3B9669044A00}"/>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5" name="Footer Placeholder 4">
            <a:extLst>
              <a:ext uri="{FF2B5EF4-FFF2-40B4-BE49-F238E27FC236}">
                <a16:creationId xmlns:a16="http://schemas.microsoft.com/office/drawing/2014/main" id="{F3D40114-EA54-3627-4CEF-86381F64D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F1BAD-2BE6-0E5E-11F1-89C0A0120C5D}"/>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83458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F59C-90C4-420F-3021-83E0CDBAE7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2684F0-6C6E-7890-329D-A5B9C8955E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97163-566E-1D16-7C1E-6B1D96B8CFD1}"/>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5" name="Footer Placeholder 4">
            <a:extLst>
              <a:ext uri="{FF2B5EF4-FFF2-40B4-BE49-F238E27FC236}">
                <a16:creationId xmlns:a16="http://schemas.microsoft.com/office/drawing/2014/main" id="{2C90A7FF-0FAB-D600-5BC8-55FC279F7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C100A-330A-DAF3-FD6F-39C879FE2D59}"/>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186451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B30C1-8760-F97F-29A9-86476ADCF9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1C2754-A7A6-0151-1B9D-3591250A05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C2A81-273C-7538-0C0A-1D4646B9E8BE}"/>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5" name="Footer Placeholder 4">
            <a:extLst>
              <a:ext uri="{FF2B5EF4-FFF2-40B4-BE49-F238E27FC236}">
                <a16:creationId xmlns:a16="http://schemas.microsoft.com/office/drawing/2014/main" id="{E5C42EDA-B668-AE15-A416-CACBDDB33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9B7C8-7A85-4802-B3F0-F085C569B47C}"/>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267264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EAE1-EDDF-5B4F-2285-A097F3C27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FF2E8-F63B-DC2C-F05D-E0A4F8F5E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65CE4-2B29-518B-9D5F-7FB85C612605}"/>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5" name="Footer Placeholder 4">
            <a:extLst>
              <a:ext uri="{FF2B5EF4-FFF2-40B4-BE49-F238E27FC236}">
                <a16:creationId xmlns:a16="http://schemas.microsoft.com/office/drawing/2014/main" id="{9585074D-DDBC-83F4-C691-9B78EF155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ED1EA-421C-9B6C-B6CD-C7F54ACBB887}"/>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278578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8028-0B11-41F3-62DA-E0FE191A9E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378789-1A5A-8B71-5614-957475B79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0D997E-4145-7FA0-4F93-B4725FC61F36}"/>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5" name="Footer Placeholder 4">
            <a:extLst>
              <a:ext uri="{FF2B5EF4-FFF2-40B4-BE49-F238E27FC236}">
                <a16:creationId xmlns:a16="http://schemas.microsoft.com/office/drawing/2014/main" id="{453B1538-3B49-F539-5AA8-6CC0983E6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5F367-9F01-C951-7C83-D0C603683A43}"/>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126290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07B6-D0AB-0E80-20E4-AAB19BCC0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24205-0FA1-D564-7A09-3CDECD1EDA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8CFB6-3EFF-C115-5210-D5D90EA292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94F78-CB5E-616A-6FAB-005B894A94D1}"/>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6" name="Footer Placeholder 5">
            <a:extLst>
              <a:ext uri="{FF2B5EF4-FFF2-40B4-BE49-F238E27FC236}">
                <a16:creationId xmlns:a16="http://schemas.microsoft.com/office/drawing/2014/main" id="{A25B28D3-C03E-107F-C25F-957BB200A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CA4D1-A636-9E1F-9A14-E49DE12EBC04}"/>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262832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2D71-B6B8-F9AE-0B30-7FC91D5B15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25DD7F-AF72-6CEB-30FB-DD548AF40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5FD66-D3B1-2411-64A1-CF6377CA8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7E9756-9F2D-0FC5-E9BE-8B9BB5B8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2A4AA-BBD7-CD45-4596-6135E4931F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0D1B5C-5783-9611-6A12-5AA45092AFA2}"/>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8" name="Footer Placeholder 7">
            <a:extLst>
              <a:ext uri="{FF2B5EF4-FFF2-40B4-BE49-F238E27FC236}">
                <a16:creationId xmlns:a16="http://schemas.microsoft.com/office/drawing/2014/main" id="{7D5CA8F8-D086-D2AE-09CE-C977B451D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1AFDC-4DAB-7ACF-FC25-58F7D05DF2DA}"/>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45665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0E6D-9DFF-5E1D-490C-6F95BF7BC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3DDFDB-D971-BE13-4A26-7FE609F3DE35}"/>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4" name="Footer Placeholder 3">
            <a:extLst>
              <a:ext uri="{FF2B5EF4-FFF2-40B4-BE49-F238E27FC236}">
                <a16:creationId xmlns:a16="http://schemas.microsoft.com/office/drawing/2014/main" id="{97CB6E91-6148-D293-9CEC-DD84967868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67E244-7047-2583-D2F3-CFC1D368B33E}"/>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169051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B04AE-43F7-DD0C-0FE1-6E072B3A8043}"/>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3" name="Footer Placeholder 2">
            <a:extLst>
              <a:ext uri="{FF2B5EF4-FFF2-40B4-BE49-F238E27FC236}">
                <a16:creationId xmlns:a16="http://schemas.microsoft.com/office/drawing/2014/main" id="{71A40791-3078-BA6C-D8A9-E1C8C577CD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89FF4A-2193-9FE0-0B52-6178A820E0A1}"/>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255074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BA61-0E58-796B-1AB4-5B5B04E98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BBF082-B44C-C675-E835-4CAF83D9F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05A01-5795-0924-56FE-29BB5359F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D8B08-2F71-38F5-1D0C-BC87720E74F3}"/>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6" name="Footer Placeholder 5">
            <a:extLst>
              <a:ext uri="{FF2B5EF4-FFF2-40B4-BE49-F238E27FC236}">
                <a16:creationId xmlns:a16="http://schemas.microsoft.com/office/drawing/2014/main" id="{C8179216-A37F-6BF6-E538-3E6CE44F8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10C2D-9516-123A-3545-0B9E9A311EEF}"/>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352415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D1C3-C29B-FE28-E088-35CF80673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E246B9-9998-C3E6-A99E-4EE82E4C9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0A4018-AAC3-F1DA-6585-9CB6F9605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B29C27-B085-BC86-53D7-A57FA41B2FCC}"/>
              </a:ext>
            </a:extLst>
          </p:cNvPr>
          <p:cNvSpPr>
            <a:spLocks noGrp="1"/>
          </p:cNvSpPr>
          <p:nvPr>
            <p:ph type="dt" sz="half" idx="10"/>
          </p:nvPr>
        </p:nvSpPr>
        <p:spPr/>
        <p:txBody>
          <a:bodyPr/>
          <a:lstStyle/>
          <a:p>
            <a:fld id="{308DBB5A-0F28-4587-8AB6-283C2309C41B}" type="datetimeFigureOut">
              <a:rPr lang="en-US" smtClean="0"/>
              <a:t>9/19/2023</a:t>
            </a:fld>
            <a:endParaRPr lang="en-US"/>
          </a:p>
        </p:txBody>
      </p:sp>
      <p:sp>
        <p:nvSpPr>
          <p:cNvPr id="6" name="Footer Placeholder 5">
            <a:extLst>
              <a:ext uri="{FF2B5EF4-FFF2-40B4-BE49-F238E27FC236}">
                <a16:creationId xmlns:a16="http://schemas.microsoft.com/office/drawing/2014/main" id="{11809FA3-5C68-16EA-CC4A-D6C2D05417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E444B-668A-474F-FFAC-9C143560E363}"/>
              </a:ext>
            </a:extLst>
          </p:cNvPr>
          <p:cNvSpPr>
            <a:spLocks noGrp="1"/>
          </p:cNvSpPr>
          <p:nvPr>
            <p:ph type="sldNum" sz="quarter" idx="12"/>
          </p:nvPr>
        </p:nvSpPr>
        <p:spPr/>
        <p:txBody>
          <a:bodyPr/>
          <a:lstStyle/>
          <a:p>
            <a:fld id="{579F761D-AA0F-4D3E-9B3B-C349F06C05EE}" type="slidenum">
              <a:rPr lang="en-US" smtClean="0"/>
              <a:t>‹#›</a:t>
            </a:fld>
            <a:endParaRPr lang="en-US"/>
          </a:p>
        </p:txBody>
      </p:sp>
    </p:spTree>
    <p:extLst>
      <p:ext uri="{BB962C8B-B14F-4D97-AF65-F5344CB8AC3E}">
        <p14:creationId xmlns:p14="http://schemas.microsoft.com/office/powerpoint/2010/main" val="133396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4F4D2-D8B1-2A4E-B2B4-6EB71EF1B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1E27E1-DB29-349A-75F1-41E5042C5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CA161-8742-A57F-D1D2-8A3C4DEF9A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DBB5A-0F28-4587-8AB6-283C2309C41B}" type="datetimeFigureOut">
              <a:rPr lang="en-US" smtClean="0"/>
              <a:t>9/19/2023</a:t>
            </a:fld>
            <a:endParaRPr lang="en-US"/>
          </a:p>
        </p:txBody>
      </p:sp>
      <p:sp>
        <p:nvSpPr>
          <p:cNvPr id="5" name="Footer Placeholder 4">
            <a:extLst>
              <a:ext uri="{FF2B5EF4-FFF2-40B4-BE49-F238E27FC236}">
                <a16:creationId xmlns:a16="http://schemas.microsoft.com/office/drawing/2014/main" id="{3C86714B-E6B9-95DA-06E8-86E8EC76A4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E3428F-7D9A-21CB-A115-A487F7171B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F761D-AA0F-4D3E-9B3B-C349F06C05EE}" type="slidenum">
              <a:rPr lang="en-US" smtClean="0"/>
              <a:t>‹#›</a:t>
            </a:fld>
            <a:endParaRPr lang="en-US"/>
          </a:p>
        </p:txBody>
      </p:sp>
    </p:spTree>
    <p:extLst>
      <p:ext uri="{BB962C8B-B14F-4D97-AF65-F5344CB8AC3E}">
        <p14:creationId xmlns:p14="http://schemas.microsoft.com/office/powerpoint/2010/main" val="342068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xtranet.personnel.ky.gov/Pages/KEHP-Forms-for-members.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KEHP@KY.GOV" TargetMode="External"/><Relationship Id="rId2" Type="http://schemas.openxmlformats.org/officeDocument/2006/relationships/hyperlink" Target="mailto:EIB@KY.GOV" TargetMode="External"/><Relationship Id="rId1" Type="http://schemas.openxmlformats.org/officeDocument/2006/relationships/slideLayout" Target="../slideLayouts/slideLayout8.xml"/><Relationship Id="rId4" Type="http://schemas.openxmlformats.org/officeDocument/2006/relationships/hyperlink" Target="mailto:optionalinsurance@ky.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freepngimg.com/png/87481-of-thanks-letter-text-logo-calligraphy-drawing"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31"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5" name="Freeform: Shape 3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6213BD4-265B-0D61-281E-E93FE01DC158}"/>
              </a:ext>
            </a:extLst>
          </p:cNvPr>
          <p:cNvSpPr>
            <a:spLocks noGrp="1"/>
          </p:cNvSpPr>
          <p:nvPr>
            <p:ph type="ctrTitle"/>
          </p:nvPr>
        </p:nvSpPr>
        <p:spPr>
          <a:xfrm>
            <a:off x="789708" y="841664"/>
            <a:ext cx="4874661" cy="5156800"/>
          </a:xfrm>
        </p:spPr>
        <p:txBody>
          <a:bodyPr anchor="ctr">
            <a:normAutofit/>
          </a:bodyPr>
          <a:lstStyle/>
          <a:p>
            <a:pPr algn="l"/>
            <a:r>
              <a:rPr lang="en-US" dirty="0">
                <a:solidFill>
                  <a:schemeClr val="bg1"/>
                </a:solidFill>
              </a:rPr>
              <a:t>Department of Employee Insurance</a:t>
            </a:r>
          </a:p>
        </p:txBody>
      </p:sp>
      <p:sp>
        <p:nvSpPr>
          <p:cNvPr id="3" name="Subtitle 2">
            <a:extLst>
              <a:ext uri="{FF2B5EF4-FFF2-40B4-BE49-F238E27FC236}">
                <a16:creationId xmlns:a16="http://schemas.microsoft.com/office/drawing/2014/main" id="{6B23A875-B6EA-B355-F9CE-B370205B605C}"/>
              </a:ext>
            </a:extLst>
          </p:cNvPr>
          <p:cNvSpPr>
            <a:spLocks noGrp="1"/>
          </p:cNvSpPr>
          <p:nvPr>
            <p:ph type="subTitle" idx="1"/>
          </p:nvPr>
        </p:nvSpPr>
        <p:spPr>
          <a:xfrm>
            <a:off x="6534687" y="841664"/>
            <a:ext cx="4867605" cy="5156800"/>
          </a:xfrm>
        </p:spPr>
        <p:txBody>
          <a:bodyPr anchor="ctr">
            <a:normAutofit/>
          </a:bodyPr>
          <a:lstStyle/>
          <a:p>
            <a:pPr algn="l"/>
            <a:r>
              <a:rPr lang="en-US" sz="3600" dirty="0">
                <a:solidFill>
                  <a:schemeClr val="tx2"/>
                </a:solidFill>
              </a:rPr>
              <a:t>2024 Open Enrollment</a:t>
            </a:r>
          </a:p>
          <a:p>
            <a:pPr algn="l"/>
            <a:endParaRPr lang="en-US" sz="3600" dirty="0">
              <a:solidFill>
                <a:schemeClr val="tx2"/>
              </a:solidFill>
            </a:endParaRPr>
          </a:p>
          <a:p>
            <a:pPr algn="l"/>
            <a:r>
              <a:rPr lang="en-US" sz="3600" dirty="0">
                <a:solidFill>
                  <a:schemeClr val="tx2"/>
                </a:solidFill>
              </a:rPr>
              <a:t>IC/HRG presentation</a:t>
            </a:r>
          </a:p>
        </p:txBody>
      </p:sp>
      <p:sp>
        <p:nvSpPr>
          <p:cNvPr id="5" name="Rectangle: Rounded Corners 4">
            <a:extLst>
              <a:ext uri="{FF2B5EF4-FFF2-40B4-BE49-F238E27FC236}">
                <a16:creationId xmlns:a16="http://schemas.microsoft.com/office/drawing/2014/main" id="{ED11F0DA-90BD-E605-67BD-1F78A76A0EBB}"/>
              </a:ext>
            </a:extLst>
          </p:cNvPr>
          <p:cNvSpPr/>
          <p:nvPr/>
        </p:nvSpPr>
        <p:spPr>
          <a:xfrm>
            <a:off x="7572375" y="5600700"/>
            <a:ext cx="3257550" cy="914400"/>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Presenter: Kim Collins</a:t>
            </a:r>
          </a:p>
          <a:p>
            <a:pPr algn="ctr"/>
            <a:r>
              <a:rPr lang="en-US" dirty="0"/>
              <a:t>Benefits Program Consultant/Trainer</a:t>
            </a:r>
          </a:p>
        </p:txBody>
      </p:sp>
    </p:spTree>
    <p:extLst>
      <p:ext uri="{BB962C8B-B14F-4D97-AF65-F5344CB8AC3E}">
        <p14:creationId xmlns:p14="http://schemas.microsoft.com/office/powerpoint/2010/main" val="398667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0F8E-75BD-79E4-3A16-E32617BC6583}"/>
              </a:ext>
            </a:extLst>
          </p:cNvPr>
          <p:cNvSpPr>
            <a:spLocks noGrp="1"/>
          </p:cNvSpPr>
          <p:nvPr>
            <p:ph type="title"/>
          </p:nvPr>
        </p:nvSpPr>
        <p:spPr/>
        <p:txBody>
          <a:bodyPr/>
          <a:lstStyle/>
          <a:p>
            <a:pPr algn="ctr"/>
            <a:r>
              <a:rPr lang="en-US" dirty="0"/>
              <a:t>BENEFIT HIGHLIGHTS</a:t>
            </a:r>
          </a:p>
        </p:txBody>
      </p:sp>
      <p:graphicFrame>
        <p:nvGraphicFramePr>
          <p:cNvPr id="4" name="Content Placeholder 3">
            <a:extLst>
              <a:ext uri="{FF2B5EF4-FFF2-40B4-BE49-F238E27FC236}">
                <a16:creationId xmlns:a16="http://schemas.microsoft.com/office/drawing/2014/main" id="{7FCD3255-63FC-A788-AE08-EB7D3E3422D7}"/>
              </a:ext>
            </a:extLst>
          </p:cNvPr>
          <p:cNvGraphicFramePr>
            <a:graphicFrameLocks noGrp="1"/>
          </p:cNvGraphicFramePr>
          <p:nvPr>
            <p:ph idx="1"/>
            <p:extLst>
              <p:ext uri="{D42A27DB-BD31-4B8C-83A1-F6EECF244321}">
                <p14:modId xmlns:p14="http://schemas.microsoft.com/office/powerpoint/2010/main" val="774713158"/>
              </p:ext>
            </p:extLst>
          </p:nvPr>
        </p:nvGraphicFramePr>
        <p:xfrm>
          <a:off x="503183" y="1825625"/>
          <a:ext cx="1118563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1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F3E3-6B38-EAE4-946C-00C0E37E3405}"/>
              </a:ext>
            </a:extLst>
          </p:cNvPr>
          <p:cNvSpPr>
            <a:spLocks noGrp="1"/>
          </p:cNvSpPr>
          <p:nvPr>
            <p:ph type="title"/>
          </p:nvPr>
        </p:nvSpPr>
        <p:spPr/>
        <p:txBody>
          <a:bodyPr/>
          <a:lstStyle/>
          <a:p>
            <a:pPr algn="ctr"/>
            <a:r>
              <a:rPr lang="en-US" dirty="0"/>
              <a:t>BENEFIT HIGHLIGHTS</a:t>
            </a:r>
          </a:p>
        </p:txBody>
      </p:sp>
      <p:graphicFrame>
        <p:nvGraphicFramePr>
          <p:cNvPr id="4" name="Content Placeholder 3">
            <a:extLst>
              <a:ext uri="{FF2B5EF4-FFF2-40B4-BE49-F238E27FC236}">
                <a16:creationId xmlns:a16="http://schemas.microsoft.com/office/drawing/2014/main" id="{D7FBEDEB-6053-2DEF-FAB8-D168D3091FC4}"/>
              </a:ext>
            </a:extLst>
          </p:cNvPr>
          <p:cNvGraphicFramePr>
            <a:graphicFrameLocks noGrp="1"/>
          </p:cNvGraphicFramePr>
          <p:nvPr>
            <p:ph idx="1"/>
            <p:extLst>
              <p:ext uri="{D42A27DB-BD31-4B8C-83A1-F6EECF244321}">
                <p14:modId xmlns:p14="http://schemas.microsoft.com/office/powerpoint/2010/main" val="2997424833"/>
              </p:ext>
            </p:extLst>
          </p:nvPr>
        </p:nvGraphicFramePr>
        <p:xfrm>
          <a:off x="838200" y="1825625"/>
          <a:ext cx="11353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84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FB71-0042-7634-2BD3-3390CB8E1CE7}"/>
              </a:ext>
            </a:extLst>
          </p:cNvPr>
          <p:cNvSpPr>
            <a:spLocks noGrp="1"/>
          </p:cNvSpPr>
          <p:nvPr>
            <p:ph type="title"/>
          </p:nvPr>
        </p:nvSpPr>
        <p:spPr/>
        <p:txBody>
          <a:bodyPr/>
          <a:lstStyle/>
          <a:p>
            <a:pPr algn="ctr"/>
            <a:r>
              <a:rPr lang="en-US" dirty="0"/>
              <a:t>BENEFIT HIGHLIGHTS</a:t>
            </a:r>
          </a:p>
        </p:txBody>
      </p:sp>
      <p:graphicFrame>
        <p:nvGraphicFramePr>
          <p:cNvPr id="4" name="Content Placeholder 3">
            <a:extLst>
              <a:ext uri="{FF2B5EF4-FFF2-40B4-BE49-F238E27FC236}">
                <a16:creationId xmlns:a16="http://schemas.microsoft.com/office/drawing/2014/main" id="{B9B8F84F-F85A-A6A0-5655-ED13CB70DF92}"/>
              </a:ext>
            </a:extLst>
          </p:cNvPr>
          <p:cNvGraphicFramePr>
            <a:graphicFrameLocks noGrp="1"/>
          </p:cNvGraphicFramePr>
          <p:nvPr>
            <p:ph idx="1"/>
            <p:extLst>
              <p:ext uri="{D42A27DB-BD31-4B8C-83A1-F6EECF244321}">
                <p14:modId xmlns:p14="http://schemas.microsoft.com/office/powerpoint/2010/main" val="30214531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46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5924-880B-6132-5B3C-946EF1EE2E45}"/>
              </a:ext>
            </a:extLst>
          </p:cNvPr>
          <p:cNvSpPr>
            <a:spLocks noGrp="1"/>
          </p:cNvSpPr>
          <p:nvPr>
            <p:ph type="title"/>
          </p:nvPr>
        </p:nvSpPr>
        <p:spPr/>
        <p:txBody>
          <a:bodyPr/>
          <a:lstStyle/>
          <a:p>
            <a:pPr algn="ctr"/>
            <a:r>
              <a:rPr lang="en-US" dirty="0"/>
              <a:t>BENEFIT HIGHLIGHTS</a:t>
            </a:r>
          </a:p>
        </p:txBody>
      </p:sp>
      <p:graphicFrame>
        <p:nvGraphicFramePr>
          <p:cNvPr id="4" name="Content Placeholder 3">
            <a:extLst>
              <a:ext uri="{FF2B5EF4-FFF2-40B4-BE49-F238E27FC236}">
                <a16:creationId xmlns:a16="http://schemas.microsoft.com/office/drawing/2014/main" id="{0E1A3BB3-FAF0-6936-C58B-615C86B38DFB}"/>
              </a:ext>
            </a:extLst>
          </p:cNvPr>
          <p:cNvGraphicFramePr>
            <a:graphicFrameLocks noGrp="1"/>
          </p:cNvGraphicFramePr>
          <p:nvPr>
            <p:ph idx="1"/>
            <p:extLst>
              <p:ext uri="{D42A27DB-BD31-4B8C-83A1-F6EECF244321}">
                <p14:modId xmlns:p14="http://schemas.microsoft.com/office/powerpoint/2010/main" val="3852062991"/>
              </p:ext>
            </p:extLst>
          </p:nvPr>
        </p:nvGraphicFramePr>
        <p:xfrm>
          <a:off x="395111" y="1840088"/>
          <a:ext cx="10958689" cy="480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2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D8AB-F6E9-F1BE-AD77-38A3C311DF5B}"/>
              </a:ext>
            </a:extLst>
          </p:cNvPr>
          <p:cNvSpPr>
            <a:spLocks noGrp="1"/>
          </p:cNvSpPr>
          <p:nvPr>
            <p:ph type="title"/>
          </p:nvPr>
        </p:nvSpPr>
        <p:spPr/>
        <p:txBody>
          <a:bodyPr/>
          <a:lstStyle/>
          <a:p>
            <a:r>
              <a:rPr lang="en-US" dirty="0"/>
              <a:t>2024 DENTAL PREMIUMS</a:t>
            </a:r>
          </a:p>
        </p:txBody>
      </p:sp>
      <p:pic>
        <p:nvPicPr>
          <p:cNvPr id="5" name="Content Placeholder 4" descr="Tooth and a dental mirror">
            <a:extLst>
              <a:ext uri="{FF2B5EF4-FFF2-40B4-BE49-F238E27FC236}">
                <a16:creationId xmlns:a16="http://schemas.microsoft.com/office/drawing/2014/main" id="{AA6476CC-3E39-2964-6B85-E8458BB80F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4657" y="205647"/>
            <a:ext cx="3674873" cy="2449915"/>
          </a:xfrm>
        </p:spPr>
      </p:pic>
      <p:sp>
        <p:nvSpPr>
          <p:cNvPr id="7" name="Rectangle 6">
            <a:extLst>
              <a:ext uri="{FF2B5EF4-FFF2-40B4-BE49-F238E27FC236}">
                <a16:creationId xmlns:a16="http://schemas.microsoft.com/office/drawing/2014/main" id="{282AE877-DDAF-D204-E9A4-24A676894B90}"/>
              </a:ext>
            </a:extLst>
          </p:cNvPr>
          <p:cNvSpPr/>
          <p:nvPr/>
        </p:nvSpPr>
        <p:spPr>
          <a:xfrm>
            <a:off x="202020" y="3016250"/>
            <a:ext cx="10930268" cy="3841750"/>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A8BA940-CA86-908E-F8A7-300F34CCD0E3}"/>
              </a:ext>
            </a:extLst>
          </p:cNvPr>
          <p:cNvPicPr>
            <a:picLocks noChangeAspect="1"/>
          </p:cNvPicPr>
          <p:nvPr/>
        </p:nvPicPr>
        <p:blipFill>
          <a:blip r:embed="rId3"/>
          <a:stretch>
            <a:fillRect/>
          </a:stretch>
        </p:blipFill>
        <p:spPr>
          <a:xfrm>
            <a:off x="614917" y="3547878"/>
            <a:ext cx="9706838" cy="2469177"/>
          </a:xfrm>
          <a:prstGeom prst="rect">
            <a:avLst/>
          </a:prstGeom>
        </p:spPr>
      </p:pic>
    </p:spTree>
    <p:extLst>
      <p:ext uri="{BB962C8B-B14F-4D97-AF65-F5344CB8AC3E}">
        <p14:creationId xmlns:p14="http://schemas.microsoft.com/office/powerpoint/2010/main" val="190681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F074-AC8A-6E17-3801-84546E557725}"/>
              </a:ext>
            </a:extLst>
          </p:cNvPr>
          <p:cNvSpPr>
            <a:spLocks noGrp="1"/>
          </p:cNvSpPr>
          <p:nvPr>
            <p:ph type="title"/>
          </p:nvPr>
        </p:nvSpPr>
        <p:spPr/>
        <p:txBody>
          <a:bodyPr/>
          <a:lstStyle/>
          <a:p>
            <a:r>
              <a:rPr lang="en-US" dirty="0"/>
              <a:t>2024 VISION PREMIUMS</a:t>
            </a:r>
          </a:p>
        </p:txBody>
      </p:sp>
      <p:pic>
        <p:nvPicPr>
          <p:cNvPr id="5" name="Content Placeholder 4" descr="Eye exam equipment">
            <a:extLst>
              <a:ext uri="{FF2B5EF4-FFF2-40B4-BE49-F238E27FC236}">
                <a16:creationId xmlns:a16="http://schemas.microsoft.com/office/drawing/2014/main" id="{470B4C77-D024-F57F-ADA9-34A33FD5E7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0540" y="365125"/>
            <a:ext cx="5588104" cy="3144396"/>
          </a:xfrm>
          <a:solidFill>
            <a:srgbClr val="009999"/>
          </a:solidFill>
        </p:spPr>
      </p:pic>
      <p:sp>
        <p:nvSpPr>
          <p:cNvPr id="6" name="Rectangle 5">
            <a:extLst>
              <a:ext uri="{FF2B5EF4-FFF2-40B4-BE49-F238E27FC236}">
                <a16:creationId xmlns:a16="http://schemas.microsoft.com/office/drawing/2014/main" id="{18CD746E-4118-56C4-3E0E-2FDA92354E58}"/>
              </a:ext>
            </a:extLst>
          </p:cNvPr>
          <p:cNvSpPr/>
          <p:nvPr/>
        </p:nvSpPr>
        <p:spPr>
          <a:xfrm flipH="1">
            <a:off x="202017" y="3689498"/>
            <a:ext cx="11670898" cy="2803378"/>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3E1B4B1-5109-DD84-026E-3B414D8B51DB}"/>
              </a:ext>
            </a:extLst>
          </p:cNvPr>
          <p:cNvPicPr>
            <a:picLocks noChangeAspect="1"/>
          </p:cNvPicPr>
          <p:nvPr/>
        </p:nvPicPr>
        <p:blipFill>
          <a:blip r:embed="rId3"/>
          <a:stretch>
            <a:fillRect/>
          </a:stretch>
        </p:blipFill>
        <p:spPr>
          <a:xfrm>
            <a:off x="319084" y="3957305"/>
            <a:ext cx="11034716" cy="2225233"/>
          </a:xfrm>
          <a:prstGeom prst="rect">
            <a:avLst/>
          </a:prstGeom>
        </p:spPr>
      </p:pic>
    </p:spTree>
    <p:extLst>
      <p:ext uri="{BB962C8B-B14F-4D97-AF65-F5344CB8AC3E}">
        <p14:creationId xmlns:p14="http://schemas.microsoft.com/office/powerpoint/2010/main" val="134880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62EB-4E45-C07F-CDE6-736F52872C20}"/>
              </a:ext>
            </a:extLst>
          </p:cNvPr>
          <p:cNvSpPr>
            <a:spLocks noGrp="1"/>
          </p:cNvSpPr>
          <p:nvPr>
            <p:ph type="title"/>
          </p:nvPr>
        </p:nvSpPr>
        <p:spPr>
          <a:xfrm>
            <a:off x="838200" y="365125"/>
            <a:ext cx="10515600" cy="1052709"/>
          </a:xfrm>
        </p:spPr>
        <p:txBody>
          <a:bodyPr/>
          <a:lstStyle/>
          <a:p>
            <a:pPr algn="ctr"/>
            <a:r>
              <a:rPr lang="en-US" dirty="0"/>
              <a:t>BENEFIT FAIRS</a:t>
            </a:r>
          </a:p>
        </p:txBody>
      </p:sp>
      <p:sp>
        <p:nvSpPr>
          <p:cNvPr id="6" name="Rectangle: Rounded Corners 5">
            <a:extLst>
              <a:ext uri="{FF2B5EF4-FFF2-40B4-BE49-F238E27FC236}">
                <a16:creationId xmlns:a16="http://schemas.microsoft.com/office/drawing/2014/main" id="{12F2F573-0FD6-EA38-285B-1C3F1A6CE07E}"/>
              </a:ext>
            </a:extLst>
          </p:cNvPr>
          <p:cNvSpPr/>
          <p:nvPr/>
        </p:nvSpPr>
        <p:spPr>
          <a:xfrm>
            <a:off x="385755" y="2239177"/>
            <a:ext cx="2104006" cy="2928134"/>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Monday, October 2</a:t>
            </a:r>
          </a:p>
          <a:p>
            <a:r>
              <a:rPr lang="en-US" sz="1400" dirty="0"/>
              <a:t>Hopkins County</a:t>
            </a:r>
          </a:p>
          <a:p>
            <a:endParaRPr lang="en-US" sz="1400" dirty="0"/>
          </a:p>
          <a:p>
            <a:r>
              <a:rPr lang="en-US" sz="1400" dirty="0"/>
              <a:t>Hopkins Co. Career</a:t>
            </a:r>
          </a:p>
          <a:p>
            <a:r>
              <a:rPr lang="en-US" sz="1400" dirty="0"/>
              <a:t>And Technical Center</a:t>
            </a:r>
          </a:p>
          <a:p>
            <a:r>
              <a:rPr lang="en-US" sz="1400" dirty="0"/>
              <a:t>1775 Patriot Dr.</a:t>
            </a:r>
          </a:p>
          <a:p>
            <a:r>
              <a:rPr lang="en-US" sz="1400" dirty="0"/>
              <a:t>Madisonville, KY 42431</a:t>
            </a:r>
          </a:p>
          <a:p>
            <a:endParaRPr lang="en-US" sz="1400" dirty="0"/>
          </a:p>
          <a:p>
            <a:r>
              <a:rPr lang="en-US" sz="1400" dirty="0"/>
              <a:t>2:00 p. m. to 6:00 p. m</a:t>
            </a:r>
            <a:r>
              <a:rPr lang="en-US" sz="1100" dirty="0"/>
              <a:t>.</a:t>
            </a:r>
          </a:p>
        </p:txBody>
      </p:sp>
      <p:sp>
        <p:nvSpPr>
          <p:cNvPr id="7" name="Rectangle: Rounded Corners 6">
            <a:extLst>
              <a:ext uri="{FF2B5EF4-FFF2-40B4-BE49-F238E27FC236}">
                <a16:creationId xmlns:a16="http://schemas.microsoft.com/office/drawing/2014/main" id="{31BF8A34-498C-21A1-4B3D-A45057BC1BEE}"/>
              </a:ext>
            </a:extLst>
          </p:cNvPr>
          <p:cNvSpPr/>
          <p:nvPr/>
        </p:nvSpPr>
        <p:spPr>
          <a:xfrm rot="10800000" flipV="1">
            <a:off x="3462728" y="2314703"/>
            <a:ext cx="2442980" cy="2928134"/>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Tuesday, October 3</a:t>
            </a:r>
          </a:p>
          <a:p>
            <a:r>
              <a:rPr lang="en-US" sz="1400" dirty="0"/>
              <a:t>Pulaski County</a:t>
            </a:r>
          </a:p>
          <a:p>
            <a:endParaRPr lang="en-US" sz="1400" dirty="0"/>
          </a:p>
          <a:p>
            <a:r>
              <a:rPr lang="en-US" sz="1400" dirty="0"/>
              <a:t>The Center for Rural Development-Northern Hall</a:t>
            </a:r>
          </a:p>
          <a:p>
            <a:r>
              <a:rPr lang="en-US" sz="1400" dirty="0"/>
              <a:t>2292 South Hwy 27</a:t>
            </a:r>
          </a:p>
          <a:p>
            <a:r>
              <a:rPr lang="en-US" sz="1400" dirty="0"/>
              <a:t>Somerset, KY 42501</a:t>
            </a:r>
          </a:p>
          <a:p>
            <a:endParaRPr lang="en-US" sz="1400" dirty="0"/>
          </a:p>
          <a:p>
            <a:r>
              <a:rPr lang="en-US" sz="1400" dirty="0"/>
              <a:t>2:00 p. m. to 6:00 p. m.</a:t>
            </a:r>
          </a:p>
        </p:txBody>
      </p:sp>
      <p:sp>
        <p:nvSpPr>
          <p:cNvPr id="8" name="Rectangle: Rounded Corners 7">
            <a:extLst>
              <a:ext uri="{FF2B5EF4-FFF2-40B4-BE49-F238E27FC236}">
                <a16:creationId xmlns:a16="http://schemas.microsoft.com/office/drawing/2014/main" id="{7CF4CCAE-BFAF-1EF6-4471-A4C6356184F4}"/>
              </a:ext>
            </a:extLst>
          </p:cNvPr>
          <p:cNvSpPr/>
          <p:nvPr/>
        </p:nvSpPr>
        <p:spPr>
          <a:xfrm>
            <a:off x="6609383" y="2314703"/>
            <a:ext cx="2104007" cy="2928134"/>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Wednesday, October 4</a:t>
            </a:r>
          </a:p>
          <a:p>
            <a:r>
              <a:rPr lang="en-US" sz="1400" dirty="0"/>
              <a:t>Franklin County</a:t>
            </a:r>
          </a:p>
          <a:p>
            <a:endParaRPr lang="en-US" sz="1400" dirty="0"/>
          </a:p>
          <a:p>
            <a:r>
              <a:rPr lang="en-US" sz="1400" dirty="0"/>
              <a:t>Kentucky State Office Building  Auditorium</a:t>
            </a:r>
          </a:p>
          <a:p>
            <a:r>
              <a:rPr lang="en-US" sz="1400" dirty="0"/>
              <a:t>501 High Street</a:t>
            </a:r>
          </a:p>
          <a:p>
            <a:r>
              <a:rPr lang="en-US" sz="1400" dirty="0"/>
              <a:t>Frankfort, KY 40601</a:t>
            </a:r>
          </a:p>
          <a:p>
            <a:endParaRPr lang="en-US" sz="1400" dirty="0"/>
          </a:p>
          <a:p>
            <a:endParaRPr lang="en-US" sz="1400" dirty="0"/>
          </a:p>
          <a:p>
            <a:r>
              <a:rPr lang="en-US" sz="1400" dirty="0"/>
              <a:t>8:00 a. m. to 6:00 p.m. </a:t>
            </a:r>
          </a:p>
        </p:txBody>
      </p:sp>
      <p:sp>
        <p:nvSpPr>
          <p:cNvPr id="9" name="Rectangle: Rounded Corners 8">
            <a:extLst>
              <a:ext uri="{FF2B5EF4-FFF2-40B4-BE49-F238E27FC236}">
                <a16:creationId xmlns:a16="http://schemas.microsoft.com/office/drawing/2014/main" id="{AE1CA85B-2512-5E79-0F31-C66317431EC2}"/>
              </a:ext>
            </a:extLst>
          </p:cNvPr>
          <p:cNvSpPr/>
          <p:nvPr/>
        </p:nvSpPr>
        <p:spPr>
          <a:xfrm flipH="1">
            <a:off x="9417065" y="2314703"/>
            <a:ext cx="2104007" cy="2928134"/>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Thursday, October 5</a:t>
            </a:r>
          </a:p>
          <a:p>
            <a:r>
              <a:rPr lang="en-US" sz="1400" dirty="0"/>
              <a:t>Pike County</a:t>
            </a:r>
          </a:p>
          <a:p>
            <a:endParaRPr lang="en-US" sz="1400" dirty="0"/>
          </a:p>
          <a:p>
            <a:endParaRPr lang="en-US" sz="1400" dirty="0"/>
          </a:p>
          <a:p>
            <a:r>
              <a:rPr lang="en-US" sz="1400" dirty="0"/>
              <a:t>Central High School</a:t>
            </a:r>
          </a:p>
          <a:p>
            <a:r>
              <a:rPr lang="en-US" sz="1400" dirty="0"/>
              <a:t>Cafeteria</a:t>
            </a:r>
          </a:p>
          <a:p>
            <a:r>
              <a:rPr lang="en-US" sz="1400" dirty="0"/>
              <a:t>100 Winners Circle Dr.</a:t>
            </a:r>
          </a:p>
          <a:p>
            <a:r>
              <a:rPr lang="en-US" sz="1400" dirty="0"/>
              <a:t>Pikeville, KY 41501</a:t>
            </a:r>
          </a:p>
          <a:p>
            <a:endParaRPr lang="en-US" sz="1400" dirty="0"/>
          </a:p>
          <a:p>
            <a:endParaRPr lang="en-US" sz="1400" dirty="0"/>
          </a:p>
          <a:p>
            <a:r>
              <a:rPr lang="en-US" sz="1400" dirty="0"/>
              <a:t>2:00 p. m. to 6:00 p. m.</a:t>
            </a:r>
          </a:p>
        </p:txBody>
      </p:sp>
      <p:graphicFrame>
        <p:nvGraphicFramePr>
          <p:cNvPr id="3" name="Table 2">
            <a:extLst>
              <a:ext uri="{FF2B5EF4-FFF2-40B4-BE49-F238E27FC236}">
                <a16:creationId xmlns:a16="http://schemas.microsoft.com/office/drawing/2014/main" id="{7D1964EB-7783-D78F-5B3B-FE30A3D8525A}"/>
              </a:ext>
            </a:extLst>
          </p:cNvPr>
          <p:cNvGraphicFramePr>
            <a:graphicFrameLocks noGrp="1"/>
          </p:cNvGraphicFramePr>
          <p:nvPr>
            <p:extLst>
              <p:ext uri="{D42A27DB-BD31-4B8C-83A1-F6EECF244321}">
                <p14:modId xmlns:p14="http://schemas.microsoft.com/office/powerpoint/2010/main" val="2656292039"/>
              </p:ext>
            </p:extLst>
          </p:nvPr>
        </p:nvGraphicFramePr>
        <p:xfrm>
          <a:off x="67732" y="1535289"/>
          <a:ext cx="12045246" cy="365760"/>
        </p:xfrm>
        <a:graphic>
          <a:graphicData uri="http://schemas.openxmlformats.org/drawingml/2006/table">
            <a:tbl>
              <a:tblPr/>
              <a:tblGrid>
                <a:gridCol w="12045246">
                  <a:extLst>
                    <a:ext uri="{9D8B030D-6E8A-4147-A177-3AD203B41FA5}">
                      <a16:colId xmlns:a16="http://schemas.microsoft.com/office/drawing/2014/main" val="3229552588"/>
                    </a:ext>
                  </a:extLst>
                </a:gridCol>
              </a:tblGrid>
              <a:tr h="0">
                <a:tc>
                  <a:txBody>
                    <a:bodyPr/>
                    <a:lstStyle/>
                    <a:p>
                      <a:endParaRPr lang="en-US" dirty="0"/>
                    </a:p>
                  </a:txBody>
                  <a:tcPr>
                    <a:lnL w="76200" cmpd="sng">
                      <a:noFill/>
                      <a:prstDash val="solid"/>
                    </a:lnL>
                    <a:lnR w="76200" cmpd="sng">
                      <a:noFill/>
                      <a:prstDash val="solid"/>
                    </a:lnR>
                    <a:lnT w="76200" cmpd="sng">
                      <a:noFill/>
                      <a:prstDash val="solid"/>
                    </a:lnT>
                    <a:lnB w="76200" cmpd="sng">
                      <a:noFill/>
                      <a:prstDash val="solid"/>
                    </a:lnB>
                    <a:lnTlToBr w="12700" cmpd="sng">
                      <a:noFill/>
                      <a:prstDash val="solid"/>
                    </a:lnTlToBr>
                    <a:lnBlToTr w="12700" cmpd="sng">
                      <a:noFill/>
                      <a:prstDash val="solid"/>
                    </a:lnBlToTr>
                    <a:solidFill>
                      <a:srgbClr val="009999"/>
                    </a:solidFill>
                  </a:tcPr>
                </a:tc>
                <a:extLst>
                  <a:ext uri="{0D108BD9-81ED-4DB2-BD59-A6C34878D82A}">
                    <a16:rowId xmlns:a16="http://schemas.microsoft.com/office/drawing/2014/main" val="3731053699"/>
                  </a:ext>
                </a:extLst>
              </a:tr>
            </a:tbl>
          </a:graphicData>
        </a:graphic>
      </p:graphicFrame>
    </p:spTree>
    <p:extLst>
      <p:ext uri="{BB962C8B-B14F-4D97-AF65-F5344CB8AC3E}">
        <p14:creationId xmlns:p14="http://schemas.microsoft.com/office/powerpoint/2010/main" val="125121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6EDF-3AEB-3A76-FFF0-F87E7CE4F63C}"/>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t>BENEFITS SELECTION GUIDE</a:t>
            </a:r>
          </a:p>
        </p:txBody>
      </p:sp>
      <p:pic>
        <p:nvPicPr>
          <p:cNvPr id="6" name="Picture Placeholder 5" descr="A person holding a baby&#10;&#10;Description automatically generated">
            <a:extLst>
              <a:ext uri="{FF2B5EF4-FFF2-40B4-BE49-F238E27FC236}">
                <a16:creationId xmlns:a16="http://schemas.microsoft.com/office/drawing/2014/main" id="{993AB233-A152-7154-BCAC-B12721FBA272}"/>
              </a:ext>
            </a:extLst>
          </p:cNvPr>
          <p:cNvPicPr>
            <a:picLocks noGrp="1" noChangeAspect="1"/>
          </p:cNvPicPr>
          <p:nvPr>
            <p:ph type="pic" idx="1"/>
          </p:nvPr>
        </p:nvPicPr>
        <p:blipFill rotWithShape="1">
          <a:blip r:embed="rId3"/>
          <a:srcRect t="8017" r="-1" b="33"/>
          <a:stretch/>
        </p:blipFill>
        <p:spPr>
          <a:xfrm>
            <a:off x="1" y="10"/>
            <a:ext cx="6936390" cy="6857990"/>
          </a:xfrm>
          <a:prstGeom prst="rect">
            <a:avLst/>
          </a:prstGeom>
        </p:spPr>
      </p:pic>
      <p:sp>
        <p:nvSpPr>
          <p:cNvPr id="9" name="Oval 8">
            <a:extLst>
              <a:ext uri="{FF2B5EF4-FFF2-40B4-BE49-F238E27FC236}">
                <a16:creationId xmlns:a16="http://schemas.microsoft.com/office/drawing/2014/main" id="{CF6BB6BC-61E8-A346-584D-DBDC9970BC5F}"/>
              </a:ext>
            </a:extLst>
          </p:cNvPr>
          <p:cNvSpPr/>
          <p:nvPr/>
        </p:nvSpPr>
        <p:spPr>
          <a:xfrm>
            <a:off x="8082393" y="2528623"/>
            <a:ext cx="2720622" cy="2869142"/>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Available at</a:t>
            </a:r>
          </a:p>
          <a:p>
            <a:pPr algn="ctr"/>
            <a:r>
              <a:rPr lang="en-US" dirty="0"/>
              <a:t> </a:t>
            </a:r>
          </a:p>
          <a:p>
            <a:pPr algn="ctr"/>
            <a:r>
              <a:rPr lang="en-US" dirty="0"/>
              <a:t>KEHP.KY.GOV</a:t>
            </a:r>
          </a:p>
        </p:txBody>
      </p:sp>
    </p:spTree>
    <p:extLst>
      <p:ext uri="{BB962C8B-B14F-4D97-AF65-F5344CB8AC3E}">
        <p14:creationId xmlns:p14="http://schemas.microsoft.com/office/powerpoint/2010/main" val="224555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74E251-6E72-DF12-B99F-55FE1621BE16}"/>
              </a:ext>
            </a:extLst>
          </p:cNvPr>
          <p:cNvSpPr>
            <a:spLocks noGrp="1"/>
          </p:cNvSpPr>
          <p:nvPr>
            <p:ph type="title"/>
          </p:nvPr>
        </p:nvSpPr>
        <p:spPr/>
        <p:txBody>
          <a:bodyPr/>
          <a:lstStyle/>
          <a:p>
            <a:r>
              <a:rPr lang="en-US" dirty="0"/>
              <a:t>WHO NEEDS TO ENROLL</a:t>
            </a:r>
          </a:p>
        </p:txBody>
      </p:sp>
      <p:sp>
        <p:nvSpPr>
          <p:cNvPr id="8" name="L-Shape 7">
            <a:extLst>
              <a:ext uri="{FF2B5EF4-FFF2-40B4-BE49-F238E27FC236}">
                <a16:creationId xmlns:a16="http://schemas.microsoft.com/office/drawing/2014/main" id="{1844CB89-DE11-953F-190E-B438F9B2CEB4}"/>
              </a:ext>
            </a:extLst>
          </p:cNvPr>
          <p:cNvSpPr/>
          <p:nvPr/>
        </p:nvSpPr>
        <p:spPr>
          <a:xfrm rot="8158176" flipH="1" flipV="1">
            <a:off x="3848447" y="1711253"/>
            <a:ext cx="4706203" cy="2666219"/>
          </a:xfrm>
          <a:prstGeom prst="corner">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879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AC61-8237-5304-5498-3E9F74EE161C}"/>
              </a:ext>
            </a:extLst>
          </p:cNvPr>
          <p:cNvSpPr>
            <a:spLocks noGrp="1"/>
          </p:cNvSpPr>
          <p:nvPr>
            <p:ph type="title"/>
          </p:nvPr>
        </p:nvSpPr>
        <p:spPr>
          <a:xfrm>
            <a:off x="723014" y="1"/>
            <a:ext cx="10630786" cy="1414129"/>
          </a:xfrm>
        </p:spPr>
        <p:txBody>
          <a:bodyPr/>
          <a:lstStyle/>
          <a:p>
            <a:pPr algn="ctr"/>
            <a:r>
              <a:rPr lang="en-US" dirty="0"/>
              <a:t>WHO NEEDS TO ENROLL FOR 2024</a:t>
            </a:r>
          </a:p>
        </p:txBody>
      </p:sp>
      <p:sp>
        <p:nvSpPr>
          <p:cNvPr id="3" name="Content Placeholder 2">
            <a:extLst>
              <a:ext uri="{FF2B5EF4-FFF2-40B4-BE49-F238E27FC236}">
                <a16:creationId xmlns:a16="http://schemas.microsoft.com/office/drawing/2014/main" id="{70EF010F-96F6-E858-7B8F-FCEA35BE64F4}"/>
              </a:ext>
            </a:extLst>
          </p:cNvPr>
          <p:cNvSpPr>
            <a:spLocks noGrp="1"/>
          </p:cNvSpPr>
          <p:nvPr>
            <p:ph sz="half" idx="1"/>
          </p:nvPr>
        </p:nvSpPr>
        <p:spPr>
          <a:xfrm>
            <a:off x="358814" y="2421048"/>
            <a:ext cx="5660985" cy="3979753"/>
          </a:xfrm>
        </p:spPr>
        <p:txBody>
          <a:bodyPr/>
          <a:lstStyle/>
          <a:p>
            <a:pPr>
              <a:buClr>
                <a:srgbClr val="009999"/>
              </a:buClr>
              <a:buFont typeface="Wingdings" panose="05000000000000000000" pitchFamily="2" charset="2"/>
              <a:buChar char="q"/>
            </a:pPr>
            <a:r>
              <a:rPr lang="en-US" sz="1800" dirty="0"/>
              <a:t>if you are changing health plans</a:t>
            </a:r>
          </a:p>
          <a:p>
            <a:pPr>
              <a:buClr>
                <a:srgbClr val="009999"/>
              </a:buClr>
              <a:buFont typeface="Wingdings" panose="05000000000000000000" pitchFamily="2" charset="2"/>
              <a:buChar char="q"/>
            </a:pPr>
            <a:r>
              <a:rPr lang="en-US" sz="1800" dirty="0"/>
              <a:t>adding or dropping dependents</a:t>
            </a:r>
          </a:p>
          <a:p>
            <a:pPr>
              <a:buClr>
                <a:srgbClr val="009999"/>
              </a:buClr>
              <a:buFont typeface="Wingdings" panose="05000000000000000000" pitchFamily="2" charset="2"/>
              <a:buChar char="q"/>
            </a:pPr>
            <a:r>
              <a:rPr lang="en-US" sz="1800" dirty="0"/>
              <a:t>keep or elect the General Purpose Waiver HRA</a:t>
            </a:r>
          </a:p>
          <a:p>
            <a:pPr>
              <a:buClr>
                <a:srgbClr val="009999"/>
              </a:buClr>
              <a:buFont typeface="Wingdings" panose="05000000000000000000" pitchFamily="2" charset="2"/>
              <a:buChar char="q"/>
            </a:pPr>
            <a:r>
              <a:rPr lang="en-US" sz="1800" dirty="0"/>
              <a:t>keep or elect Healthcare FSA</a:t>
            </a:r>
          </a:p>
          <a:p>
            <a:pPr>
              <a:buClr>
                <a:srgbClr val="009999"/>
              </a:buClr>
              <a:buFont typeface="Wingdings" panose="05000000000000000000" pitchFamily="2" charset="2"/>
              <a:buChar char="q"/>
            </a:pPr>
            <a:r>
              <a:rPr lang="en-US" sz="1800" dirty="0"/>
              <a:t>keep or elect Child &amp; Adult Daycare FSA</a:t>
            </a:r>
          </a:p>
          <a:p>
            <a:pPr>
              <a:buClr>
                <a:srgbClr val="009999"/>
              </a:buClr>
              <a:buFont typeface="Wingdings" panose="05000000000000000000" pitchFamily="2" charset="2"/>
              <a:buChar char="q"/>
            </a:pPr>
            <a:r>
              <a:rPr lang="en-US" sz="1800" dirty="0"/>
              <a:t>elect or change dental or vision plans</a:t>
            </a:r>
          </a:p>
          <a:p>
            <a:pPr>
              <a:buClr>
                <a:srgbClr val="009999"/>
              </a:buClr>
              <a:buFont typeface="Wingdings" panose="05000000000000000000" pitchFamily="2" charset="2"/>
              <a:buChar char="q"/>
            </a:pPr>
            <a:r>
              <a:rPr lang="en-US" sz="1800" dirty="0"/>
              <a:t>currently have the Livingwell Basic CDHP (No HRA) and    want to be enrolled in the Livingwell Basic CDHP ( with HRA funds</a:t>
            </a:r>
          </a:p>
          <a:p>
            <a:pPr marL="0" indent="0">
              <a:buClr>
                <a:srgbClr val="009999"/>
              </a:buClr>
              <a:buNone/>
            </a:pPr>
            <a:endParaRPr lang="en-US" dirty="0"/>
          </a:p>
        </p:txBody>
      </p:sp>
      <p:sp>
        <p:nvSpPr>
          <p:cNvPr id="4" name="Content Placeholder 3">
            <a:extLst>
              <a:ext uri="{FF2B5EF4-FFF2-40B4-BE49-F238E27FC236}">
                <a16:creationId xmlns:a16="http://schemas.microsoft.com/office/drawing/2014/main" id="{C9E76678-41CC-A210-0906-B7315C80B1B8}"/>
              </a:ext>
            </a:extLst>
          </p:cNvPr>
          <p:cNvSpPr>
            <a:spLocks noGrp="1"/>
          </p:cNvSpPr>
          <p:nvPr>
            <p:ph sz="half" idx="2"/>
          </p:nvPr>
        </p:nvSpPr>
        <p:spPr>
          <a:xfrm>
            <a:off x="6172202" y="2421048"/>
            <a:ext cx="5181600" cy="3756468"/>
          </a:xfrm>
        </p:spPr>
        <p:txBody>
          <a:bodyPr>
            <a:normAutofit/>
          </a:bodyPr>
          <a:lstStyle/>
          <a:p>
            <a:pPr>
              <a:buClr>
                <a:srgbClr val="009999"/>
              </a:buClr>
              <a:buFont typeface="Wingdings" panose="05000000000000000000" pitchFamily="2" charset="2"/>
              <a:buChar char="q"/>
            </a:pPr>
            <a:r>
              <a:rPr lang="en-US" sz="1800" dirty="0"/>
              <a:t>keep the current health plan </a:t>
            </a:r>
          </a:p>
          <a:p>
            <a:pPr>
              <a:buClr>
                <a:srgbClr val="009999"/>
              </a:buClr>
              <a:buFont typeface="Wingdings" panose="05000000000000000000" pitchFamily="2" charset="2"/>
              <a:buChar char="q"/>
            </a:pPr>
            <a:r>
              <a:rPr lang="en-US" sz="1800" dirty="0"/>
              <a:t>currently enrolled in the Waiver Limited Purpose and want to keep that election</a:t>
            </a:r>
          </a:p>
          <a:p>
            <a:pPr>
              <a:buClr>
                <a:srgbClr val="009999"/>
              </a:buClr>
              <a:buFont typeface="Wingdings" panose="05000000000000000000" pitchFamily="2" charset="2"/>
              <a:buChar char="q"/>
            </a:pPr>
            <a:r>
              <a:rPr lang="en-US" sz="1800" dirty="0"/>
              <a:t>you are a KPPA or TRS retiree under the age 65 who returned to work and want to keep your current insurance plan with your active employer</a:t>
            </a:r>
          </a:p>
          <a:p>
            <a:pPr>
              <a:buClr>
                <a:srgbClr val="009999"/>
              </a:buClr>
              <a:buFont typeface="Wingdings" panose="05000000000000000000" pitchFamily="2" charset="2"/>
              <a:buChar char="q"/>
            </a:pPr>
            <a:r>
              <a:rPr lang="en-US" sz="1800" dirty="0"/>
              <a:t>keep current dental &amp; vision plans</a:t>
            </a:r>
          </a:p>
          <a:p>
            <a:pPr>
              <a:buClr>
                <a:srgbClr val="009999"/>
              </a:buClr>
              <a:buFont typeface="Wingdings" panose="05000000000000000000" pitchFamily="2" charset="2"/>
              <a:buChar char="q"/>
            </a:pPr>
            <a:r>
              <a:rPr lang="en-US" sz="1800" dirty="0"/>
              <a:t>currently have the Default Livingwell Basic CDHP (no HRA) funds and want to keep the Livingwell Basic CDHP (no HRA) funds in 2024</a:t>
            </a:r>
          </a:p>
          <a:p>
            <a:pPr>
              <a:buClr>
                <a:srgbClr val="009999"/>
              </a:buClr>
              <a:buFont typeface="Wingdings" panose="05000000000000000000" pitchFamily="2" charset="2"/>
              <a:buChar char="q"/>
            </a:pPr>
            <a:endParaRPr lang="en-US" sz="1800" dirty="0"/>
          </a:p>
        </p:txBody>
      </p:sp>
      <p:sp>
        <p:nvSpPr>
          <p:cNvPr id="5" name="Speech Bubble: Oval 4">
            <a:extLst>
              <a:ext uri="{FF2B5EF4-FFF2-40B4-BE49-F238E27FC236}">
                <a16:creationId xmlns:a16="http://schemas.microsoft.com/office/drawing/2014/main" id="{3426CBBF-FEEB-A262-9E15-D85CF18C2D04}"/>
              </a:ext>
            </a:extLst>
          </p:cNvPr>
          <p:cNvSpPr/>
          <p:nvPr/>
        </p:nvSpPr>
        <p:spPr>
          <a:xfrm>
            <a:off x="1116418" y="1063256"/>
            <a:ext cx="1977656" cy="992612"/>
          </a:xfrm>
          <a:prstGeom prst="wedgeEllipseCallout">
            <a:avLst>
              <a:gd name="adj1" fmla="val -36479"/>
              <a:gd name="adj2" fmla="val 63530"/>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t>YES</a:t>
            </a:r>
          </a:p>
        </p:txBody>
      </p:sp>
      <p:sp>
        <p:nvSpPr>
          <p:cNvPr id="6" name="Speech Bubble: Oval 5">
            <a:extLst>
              <a:ext uri="{FF2B5EF4-FFF2-40B4-BE49-F238E27FC236}">
                <a16:creationId xmlns:a16="http://schemas.microsoft.com/office/drawing/2014/main" id="{A0C1FFB4-694B-8FE9-27BC-A73B2F9437BC}"/>
              </a:ext>
            </a:extLst>
          </p:cNvPr>
          <p:cNvSpPr/>
          <p:nvPr/>
        </p:nvSpPr>
        <p:spPr>
          <a:xfrm flipH="1">
            <a:off x="7240772" y="1190847"/>
            <a:ext cx="1881963" cy="865021"/>
          </a:xfrm>
          <a:prstGeom prst="wedgeEllipseCallout">
            <a:avLst>
              <a:gd name="adj1" fmla="val 37991"/>
              <a:gd name="adj2" fmla="val 71462"/>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t>NO</a:t>
            </a:r>
          </a:p>
        </p:txBody>
      </p:sp>
    </p:spTree>
    <p:extLst>
      <p:ext uri="{BB962C8B-B14F-4D97-AF65-F5344CB8AC3E}">
        <p14:creationId xmlns:p14="http://schemas.microsoft.com/office/powerpoint/2010/main" val="380900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82F4-6A15-5102-500B-43C9B0ECE29D}"/>
              </a:ext>
            </a:extLst>
          </p:cNvPr>
          <p:cNvSpPr>
            <a:spLocks noGrp="1"/>
          </p:cNvSpPr>
          <p:nvPr>
            <p:ph type="title"/>
          </p:nvPr>
        </p:nvSpPr>
        <p:spPr/>
        <p:txBody>
          <a:bodyPr>
            <a:normAutofit/>
          </a:bodyPr>
          <a:lstStyle/>
          <a:p>
            <a:pPr algn="ctr"/>
            <a:r>
              <a:rPr lang="en-US" sz="4800" dirty="0"/>
              <a:t>AGENDA</a:t>
            </a:r>
          </a:p>
        </p:txBody>
      </p:sp>
      <p:sp>
        <p:nvSpPr>
          <p:cNvPr id="3" name="Content Placeholder 2">
            <a:extLst>
              <a:ext uri="{FF2B5EF4-FFF2-40B4-BE49-F238E27FC236}">
                <a16:creationId xmlns:a16="http://schemas.microsoft.com/office/drawing/2014/main" id="{29E86A96-2DDB-869A-4F07-55CF4D19FA91}"/>
              </a:ext>
            </a:extLst>
          </p:cNvPr>
          <p:cNvSpPr>
            <a:spLocks noGrp="1"/>
          </p:cNvSpPr>
          <p:nvPr>
            <p:ph idx="1"/>
          </p:nvPr>
        </p:nvSpPr>
        <p:spPr/>
        <p:txBody>
          <a:bodyPr/>
          <a:lstStyle/>
          <a:p>
            <a:pPr>
              <a:buClr>
                <a:srgbClr val="009999"/>
              </a:buClr>
              <a:buFont typeface="Wingdings" panose="05000000000000000000" pitchFamily="2" charset="2"/>
              <a:buChar char="q"/>
            </a:pPr>
            <a:r>
              <a:rPr lang="en-US" dirty="0"/>
              <a:t>Customer Service Contact Information</a:t>
            </a:r>
          </a:p>
          <a:p>
            <a:pPr>
              <a:buClr>
                <a:srgbClr val="009999"/>
              </a:buClr>
              <a:buFont typeface="Wingdings" panose="05000000000000000000" pitchFamily="2" charset="2"/>
              <a:buChar char="q"/>
            </a:pPr>
            <a:r>
              <a:rPr lang="en-US" dirty="0"/>
              <a:t>Partner Information</a:t>
            </a:r>
          </a:p>
          <a:p>
            <a:pPr>
              <a:buClr>
                <a:srgbClr val="009999"/>
              </a:buClr>
              <a:buFont typeface="Wingdings" panose="05000000000000000000" pitchFamily="2" charset="2"/>
              <a:buChar char="q"/>
            </a:pPr>
            <a:r>
              <a:rPr lang="en-US" dirty="0"/>
              <a:t>Benefits Highlights</a:t>
            </a:r>
          </a:p>
          <a:p>
            <a:pPr>
              <a:buClr>
                <a:srgbClr val="009999"/>
              </a:buClr>
              <a:buFont typeface="Wingdings" panose="05000000000000000000" pitchFamily="2" charset="2"/>
              <a:buChar char="q"/>
            </a:pPr>
            <a:r>
              <a:rPr lang="en-US" dirty="0"/>
              <a:t>Who Needs to Enroll </a:t>
            </a:r>
          </a:p>
          <a:p>
            <a:pPr>
              <a:buClr>
                <a:srgbClr val="009999"/>
              </a:buClr>
              <a:buFont typeface="Wingdings" panose="05000000000000000000" pitchFamily="2" charset="2"/>
              <a:buChar char="q"/>
            </a:pPr>
            <a:r>
              <a:rPr lang="en-US" dirty="0"/>
              <a:t>Plan Choices</a:t>
            </a:r>
          </a:p>
          <a:p>
            <a:pPr>
              <a:buClr>
                <a:srgbClr val="009999"/>
              </a:buClr>
              <a:buFont typeface="Wingdings" panose="05000000000000000000" pitchFamily="2" charset="2"/>
              <a:buChar char="q"/>
            </a:pPr>
            <a:r>
              <a:rPr lang="en-US" dirty="0"/>
              <a:t>Enrollment Guidelines</a:t>
            </a:r>
          </a:p>
          <a:p>
            <a:pPr>
              <a:buClr>
                <a:srgbClr val="009999"/>
              </a:buClr>
              <a:buFont typeface="Wingdings" panose="05000000000000000000" pitchFamily="2" charset="2"/>
              <a:buChar char="q"/>
            </a:pPr>
            <a:r>
              <a:rPr lang="en-US" dirty="0"/>
              <a:t>Additional Benefits</a:t>
            </a:r>
          </a:p>
        </p:txBody>
      </p:sp>
      <p:graphicFrame>
        <p:nvGraphicFramePr>
          <p:cNvPr id="4" name="Table 3">
            <a:extLst>
              <a:ext uri="{FF2B5EF4-FFF2-40B4-BE49-F238E27FC236}">
                <a16:creationId xmlns:a16="http://schemas.microsoft.com/office/drawing/2014/main" id="{B040F77C-C2AF-1249-88F9-CF59C65A2ECB}"/>
              </a:ext>
            </a:extLst>
          </p:cNvPr>
          <p:cNvGraphicFramePr>
            <a:graphicFrameLocks noGrp="1"/>
          </p:cNvGraphicFramePr>
          <p:nvPr>
            <p:extLst>
              <p:ext uri="{D42A27DB-BD31-4B8C-83A1-F6EECF244321}">
                <p14:modId xmlns:p14="http://schemas.microsoft.com/office/powerpoint/2010/main" val="628876614"/>
              </p:ext>
            </p:extLst>
          </p:nvPr>
        </p:nvGraphicFramePr>
        <p:xfrm>
          <a:off x="0" y="6492240"/>
          <a:ext cx="12192000" cy="365760"/>
        </p:xfrm>
        <a:graphic>
          <a:graphicData uri="http://schemas.openxmlformats.org/drawingml/2006/table">
            <a:tbl>
              <a:tblPr/>
              <a:tblGrid>
                <a:gridCol w="12192000">
                  <a:extLst>
                    <a:ext uri="{9D8B030D-6E8A-4147-A177-3AD203B41FA5}">
                      <a16:colId xmlns:a16="http://schemas.microsoft.com/office/drawing/2014/main" val="2988961905"/>
                    </a:ext>
                  </a:extLst>
                </a:gridCol>
              </a:tblGrid>
              <a:tr h="0">
                <a:tc>
                  <a:txBody>
                    <a:bodyPr/>
                    <a:lstStyle/>
                    <a:p>
                      <a:endParaRPr lang="en-US" dirty="0"/>
                    </a:p>
                  </a:txBody>
                  <a:tcPr>
                    <a:lnL w="12700" cmpd="sng">
                      <a:solidFill>
                        <a:srgbClr val="009999"/>
                      </a:solidFill>
                      <a:prstDash val="solid"/>
                    </a:lnL>
                    <a:lnR w="12700" cmpd="sng">
                      <a:solidFill>
                        <a:srgbClr val="009999"/>
                      </a:solidFill>
                      <a:prstDash val="solid"/>
                    </a:lnR>
                    <a:lnT w="12700" cmpd="sng">
                      <a:solidFill>
                        <a:srgbClr val="009999"/>
                      </a:solidFill>
                      <a:prstDash val="solid"/>
                    </a:lnT>
                    <a:lnB w="12700" cmpd="sng">
                      <a:solidFill>
                        <a:srgbClr val="009999"/>
                      </a:solidFill>
                      <a:prstDash val="solid"/>
                    </a:lnB>
                    <a:solidFill>
                      <a:srgbClr val="009999"/>
                    </a:solidFill>
                  </a:tcPr>
                </a:tc>
                <a:extLst>
                  <a:ext uri="{0D108BD9-81ED-4DB2-BD59-A6C34878D82A}">
                    <a16:rowId xmlns:a16="http://schemas.microsoft.com/office/drawing/2014/main" val="1905123502"/>
                  </a:ext>
                </a:extLst>
              </a:tr>
            </a:tbl>
          </a:graphicData>
        </a:graphic>
      </p:graphicFrame>
    </p:spTree>
    <p:extLst>
      <p:ext uri="{BB962C8B-B14F-4D97-AF65-F5344CB8AC3E}">
        <p14:creationId xmlns:p14="http://schemas.microsoft.com/office/powerpoint/2010/main" val="307694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A67F6C-68AA-DCCE-DA96-667AEAFE9A4D}"/>
              </a:ext>
            </a:extLst>
          </p:cNvPr>
          <p:cNvSpPr>
            <a:spLocks noGrp="1"/>
          </p:cNvSpPr>
          <p:nvPr>
            <p:ph type="title"/>
          </p:nvPr>
        </p:nvSpPr>
        <p:spPr>
          <a:xfrm>
            <a:off x="138224" y="457200"/>
            <a:ext cx="4633802" cy="1600200"/>
          </a:xfrm>
        </p:spPr>
        <p:txBody>
          <a:bodyPr>
            <a:normAutofit/>
          </a:bodyPr>
          <a:lstStyle/>
          <a:p>
            <a:r>
              <a:rPr lang="en-US" sz="6000" dirty="0"/>
              <a:t>2024</a:t>
            </a:r>
          </a:p>
        </p:txBody>
      </p:sp>
      <p:sp>
        <p:nvSpPr>
          <p:cNvPr id="7" name="Text Placeholder 6">
            <a:extLst>
              <a:ext uri="{FF2B5EF4-FFF2-40B4-BE49-F238E27FC236}">
                <a16:creationId xmlns:a16="http://schemas.microsoft.com/office/drawing/2014/main" id="{7EF72864-EA3D-DBAF-5A8B-43D27AC1E1F1}"/>
              </a:ext>
            </a:extLst>
          </p:cNvPr>
          <p:cNvSpPr>
            <a:spLocks noGrp="1"/>
          </p:cNvSpPr>
          <p:nvPr>
            <p:ph type="body" sz="half" idx="2"/>
          </p:nvPr>
        </p:nvSpPr>
        <p:spPr>
          <a:xfrm>
            <a:off x="1284547" y="3242659"/>
            <a:ext cx="9902741" cy="2700941"/>
          </a:xfrm>
          <a:solidFill>
            <a:schemeClr val="bg1"/>
          </a:solidFill>
        </p:spPr>
        <p:txBody>
          <a:bodyPr>
            <a:normAutofit/>
          </a:bodyPr>
          <a:lstStyle/>
          <a:p>
            <a:r>
              <a:rPr lang="en-US" dirty="0">
                <a:solidFill>
                  <a:srgbClr val="FF0000"/>
                </a:solidFill>
              </a:rPr>
              <a:t>OE exception requests will </a:t>
            </a:r>
            <a:r>
              <a:rPr lang="en-US" b="1" u="sng" dirty="0">
                <a:solidFill>
                  <a:srgbClr val="FF0000"/>
                </a:solidFill>
              </a:rPr>
              <a:t>only</a:t>
            </a:r>
            <a:r>
              <a:rPr lang="en-US" b="1" dirty="0">
                <a:solidFill>
                  <a:srgbClr val="FF0000"/>
                </a:solidFill>
              </a:rPr>
              <a:t> </a:t>
            </a:r>
            <a:r>
              <a:rPr lang="en-US" dirty="0">
                <a:solidFill>
                  <a:srgbClr val="FF0000"/>
                </a:solidFill>
              </a:rPr>
              <a:t>be reviewed if received in DEI prior to December 31, 2023. After January 1, 2024, no exception requests for open enrollment will be reviewed. Exceptions are reviewed on a case-by-case; however, there are a few instances that will be an auto denial if one is received:</a:t>
            </a:r>
          </a:p>
          <a:p>
            <a:endParaRPr lang="en-US" dirty="0"/>
          </a:p>
          <a:p>
            <a:pPr marL="285750" indent="-285750">
              <a:buClr>
                <a:srgbClr val="009999"/>
              </a:buClr>
              <a:buFont typeface="Wingdings" panose="05000000000000000000" pitchFamily="2" charset="2"/>
              <a:buChar char="q"/>
            </a:pPr>
            <a:r>
              <a:rPr lang="en-US" dirty="0"/>
              <a:t>Members who </a:t>
            </a:r>
            <a:r>
              <a:rPr lang="en-US" u="sng" dirty="0"/>
              <a:t>do not </a:t>
            </a:r>
            <a:r>
              <a:rPr lang="en-US" dirty="0"/>
              <a:t>log on during OE- auto denial</a:t>
            </a:r>
          </a:p>
          <a:p>
            <a:pPr marL="285750" indent="-285750">
              <a:buClr>
                <a:srgbClr val="009999"/>
              </a:buClr>
              <a:buFont typeface="Wingdings" panose="05000000000000000000" pitchFamily="2" charset="2"/>
              <a:buChar char="q"/>
            </a:pPr>
            <a:r>
              <a:rPr lang="en-US" dirty="0"/>
              <a:t>Members in a default plan for 2023 who </a:t>
            </a:r>
            <a:r>
              <a:rPr lang="en-US" u="sng" dirty="0"/>
              <a:t>do not </a:t>
            </a:r>
            <a:r>
              <a:rPr lang="en-US" dirty="0"/>
              <a:t>log on  and do not make an active election-auto denial</a:t>
            </a:r>
          </a:p>
          <a:p>
            <a:pPr marL="285750" indent="-285750">
              <a:buClr>
                <a:srgbClr val="009999"/>
              </a:buClr>
              <a:buFont typeface="Wingdings" panose="05000000000000000000" pitchFamily="2" charset="2"/>
              <a:buChar char="q"/>
            </a:pPr>
            <a:r>
              <a:rPr lang="en-US" dirty="0"/>
              <a:t>Members in the Default Livingwell Basic CDHP( No HRA) for 2023 and who </a:t>
            </a:r>
            <a:r>
              <a:rPr lang="en-US" u="sng" dirty="0"/>
              <a:t>do not </a:t>
            </a:r>
            <a:r>
              <a:rPr lang="en-US" dirty="0"/>
              <a:t>log on during  OE- auto denial</a:t>
            </a:r>
          </a:p>
          <a:p>
            <a:pPr marL="285750" indent="-285750">
              <a:buClr>
                <a:srgbClr val="009999"/>
              </a:buClr>
              <a:buFont typeface="Wingdings" panose="05000000000000000000" pitchFamily="2" charset="2"/>
              <a:buChar char="q"/>
            </a:pPr>
            <a:r>
              <a:rPr lang="en-US" dirty="0"/>
              <a:t>Hard deadline of 12/31/2023-all exceptions must be in house by  12/31/2023. Any after 12/31/2023- auto denial</a:t>
            </a:r>
          </a:p>
          <a:p>
            <a:endParaRPr lang="en-US" dirty="0"/>
          </a:p>
        </p:txBody>
      </p:sp>
      <p:pic>
        <p:nvPicPr>
          <p:cNvPr id="1026" name="Picture 2" descr="EXCEPTIONS - Close-up Of Grungy Vintage Typeset Word On Metal Backdrop ...">
            <a:extLst>
              <a:ext uri="{FF2B5EF4-FFF2-40B4-BE49-F238E27FC236}">
                <a16:creationId xmlns:a16="http://schemas.microsoft.com/office/drawing/2014/main" id="{BCB8BB00-6AD2-4668-0C56-164784860D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9519" y="151487"/>
            <a:ext cx="6220659" cy="213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BC0A857C-D4DF-A074-8E70-0E6D2EA6AE89}"/>
              </a:ext>
            </a:extLst>
          </p:cNvPr>
          <p:cNvGraphicFramePr>
            <a:graphicFrameLocks noGrp="1"/>
          </p:cNvGraphicFramePr>
          <p:nvPr>
            <p:extLst>
              <p:ext uri="{D42A27DB-BD31-4B8C-83A1-F6EECF244321}">
                <p14:modId xmlns:p14="http://schemas.microsoft.com/office/powerpoint/2010/main" val="1203192398"/>
              </p:ext>
            </p:extLst>
          </p:nvPr>
        </p:nvGraphicFramePr>
        <p:xfrm>
          <a:off x="0" y="6326372"/>
          <a:ext cx="12192000" cy="531628"/>
        </p:xfrm>
        <a:graphic>
          <a:graphicData uri="http://schemas.openxmlformats.org/drawingml/2006/table">
            <a:tbl>
              <a:tblPr/>
              <a:tblGrid>
                <a:gridCol w="12192000">
                  <a:extLst>
                    <a:ext uri="{9D8B030D-6E8A-4147-A177-3AD203B41FA5}">
                      <a16:colId xmlns:a16="http://schemas.microsoft.com/office/drawing/2014/main" val="2157373631"/>
                    </a:ext>
                  </a:extLst>
                </a:gridCol>
              </a:tblGrid>
              <a:tr h="531628">
                <a:tc>
                  <a:txBody>
                    <a:bodyPr/>
                    <a:lstStyle/>
                    <a:p>
                      <a:endParaRPr lang="en-US" dirty="0"/>
                    </a:p>
                  </a:txBody>
                  <a:tcPr>
                    <a:lnL w="12700" cmpd="sng">
                      <a:solidFill>
                        <a:srgbClr val="009999"/>
                      </a:solidFill>
                      <a:prstDash val="solid"/>
                    </a:lnL>
                    <a:lnR w="12700" cmpd="sng">
                      <a:solidFill>
                        <a:srgbClr val="009999"/>
                      </a:solidFill>
                      <a:prstDash val="solid"/>
                    </a:lnR>
                    <a:lnT w="12700" cmpd="sng">
                      <a:solidFill>
                        <a:srgbClr val="009999"/>
                      </a:solidFill>
                      <a:prstDash val="solid"/>
                    </a:lnT>
                    <a:lnB w="12700" cmpd="sng">
                      <a:solidFill>
                        <a:srgbClr val="009999"/>
                      </a:solidFill>
                      <a:prstDash val="solid"/>
                    </a:lnB>
                    <a:solidFill>
                      <a:srgbClr val="009999"/>
                    </a:solidFill>
                  </a:tcPr>
                </a:tc>
                <a:extLst>
                  <a:ext uri="{0D108BD9-81ED-4DB2-BD59-A6C34878D82A}">
                    <a16:rowId xmlns:a16="http://schemas.microsoft.com/office/drawing/2014/main" val="1436211598"/>
                  </a:ext>
                </a:extLst>
              </a:tr>
            </a:tbl>
          </a:graphicData>
        </a:graphic>
      </p:graphicFrame>
    </p:spTree>
    <p:extLst>
      <p:ext uri="{BB962C8B-B14F-4D97-AF65-F5344CB8AC3E}">
        <p14:creationId xmlns:p14="http://schemas.microsoft.com/office/powerpoint/2010/main" val="204080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719E-DEE4-0929-AE49-F26DF7B1BD1F}"/>
              </a:ext>
            </a:extLst>
          </p:cNvPr>
          <p:cNvSpPr>
            <a:spLocks noGrp="1"/>
          </p:cNvSpPr>
          <p:nvPr>
            <p:ph type="title" idx="4294967295"/>
          </p:nvPr>
        </p:nvSpPr>
        <p:spPr>
          <a:xfrm>
            <a:off x="824459" y="622092"/>
            <a:ext cx="3932238" cy="1600200"/>
          </a:xfrm>
        </p:spPr>
        <p:txBody>
          <a:bodyPr>
            <a:noAutofit/>
          </a:bodyPr>
          <a:lstStyle/>
          <a:p>
            <a:r>
              <a:rPr lang="en-US" sz="6000" dirty="0"/>
              <a:t>PLAN CHOICES</a:t>
            </a:r>
          </a:p>
        </p:txBody>
      </p:sp>
      <p:sp>
        <p:nvSpPr>
          <p:cNvPr id="5" name="L-Shape 4">
            <a:extLst>
              <a:ext uri="{FF2B5EF4-FFF2-40B4-BE49-F238E27FC236}">
                <a16:creationId xmlns:a16="http://schemas.microsoft.com/office/drawing/2014/main" id="{F353F601-FEEF-5718-216A-DD241807EC1C}"/>
              </a:ext>
            </a:extLst>
          </p:cNvPr>
          <p:cNvSpPr/>
          <p:nvPr/>
        </p:nvSpPr>
        <p:spPr>
          <a:xfrm rot="2682542" flipH="1">
            <a:off x="4340621" y="-648118"/>
            <a:ext cx="4188326" cy="6940620"/>
          </a:xfrm>
          <a:prstGeom prst="corner">
            <a:avLst>
              <a:gd name="adj1" fmla="val 50000"/>
              <a:gd name="adj2" fmla="val 35350"/>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07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E3860-6C5E-1FA1-6060-D12D45D45871}"/>
              </a:ext>
            </a:extLst>
          </p:cNvPr>
          <p:cNvSpPr>
            <a:spLocks noGrp="1"/>
          </p:cNvSpPr>
          <p:nvPr>
            <p:ph idx="1"/>
          </p:nvPr>
        </p:nvSpPr>
        <p:spPr>
          <a:xfrm>
            <a:off x="5156791" y="95693"/>
            <a:ext cx="6549656" cy="6666614"/>
          </a:xfrm>
        </p:spPr>
        <p:txBody>
          <a:bodyPr>
            <a:normAutofit fontScale="70000" lnSpcReduction="20000"/>
          </a:bodyPr>
          <a:lstStyle/>
          <a:p>
            <a:pPr marL="0" indent="0">
              <a:buNone/>
            </a:pPr>
            <a:endParaRPr lang="en-US" sz="4400" b="1" dirty="0">
              <a:latin typeface="Trebuchet MS" panose="020B0603020202020204" pitchFamily="34" charset="0"/>
            </a:endParaRPr>
          </a:p>
          <a:p>
            <a:pPr marL="0" indent="0">
              <a:buNone/>
            </a:pPr>
            <a:r>
              <a:rPr lang="en-US" sz="3400" b="1" dirty="0">
                <a:latin typeface="Trebuchet MS" panose="020B0603020202020204" pitchFamily="34" charset="0"/>
              </a:rPr>
              <a:t>Co-Insurance</a:t>
            </a:r>
            <a:r>
              <a:rPr lang="en-US" sz="3400" dirty="0">
                <a:latin typeface="Trebuchet MS" panose="020B0603020202020204" pitchFamily="34" charset="0"/>
              </a:rPr>
              <a:t> </a:t>
            </a:r>
            <a:r>
              <a:rPr lang="en-US" sz="3400" b="1" dirty="0">
                <a:solidFill>
                  <a:srgbClr val="FF0000"/>
                </a:solidFill>
                <a:latin typeface="Trebuchet MS" panose="020B0603020202020204" pitchFamily="34" charset="0"/>
              </a:rPr>
              <a:t>20%</a:t>
            </a:r>
          </a:p>
          <a:p>
            <a:pPr marL="0" indent="0">
              <a:buNone/>
            </a:pPr>
            <a:r>
              <a:rPr lang="en-US" sz="3400" b="1" dirty="0">
                <a:solidFill>
                  <a:schemeClr val="tx1"/>
                </a:solidFill>
                <a:latin typeface="Trebuchet MS" panose="020B0603020202020204" pitchFamily="34" charset="0"/>
              </a:rPr>
              <a:t>Premiums:</a:t>
            </a:r>
          </a:p>
          <a:p>
            <a:pPr marL="475488" lvl="2" indent="0">
              <a:buNone/>
            </a:pPr>
            <a:r>
              <a:rPr lang="en-US" sz="3400" b="1" dirty="0">
                <a:latin typeface="Trebuchet MS" panose="020B0603020202020204" pitchFamily="34" charset="0"/>
              </a:rPr>
              <a:t>Single- $53.46</a:t>
            </a:r>
          </a:p>
          <a:p>
            <a:pPr marL="475488" lvl="2" indent="0">
              <a:buNone/>
            </a:pPr>
            <a:r>
              <a:rPr lang="en-US" sz="3400" b="1" dirty="0">
                <a:latin typeface="Trebuchet MS" panose="020B0603020202020204" pitchFamily="34" charset="0"/>
              </a:rPr>
              <a:t>Parent Plus- $137.06</a:t>
            </a:r>
          </a:p>
          <a:p>
            <a:pPr marL="475488" lvl="2" indent="0">
              <a:buNone/>
            </a:pPr>
            <a:r>
              <a:rPr lang="en-US" sz="3400" b="1" dirty="0">
                <a:latin typeface="Trebuchet MS" panose="020B0603020202020204" pitchFamily="34" charset="0"/>
              </a:rPr>
              <a:t>Couple- $339.34</a:t>
            </a:r>
            <a:r>
              <a:rPr lang="en-US" sz="3400" dirty="0">
                <a:latin typeface="Trebuchet MS" panose="020B0603020202020204" pitchFamily="34" charset="0"/>
              </a:rPr>
              <a:t>	</a:t>
            </a:r>
          </a:p>
          <a:p>
            <a:pPr marL="475488" lvl="2" indent="0">
              <a:buNone/>
            </a:pPr>
            <a:r>
              <a:rPr lang="en-US" sz="3400" b="1" dirty="0">
                <a:latin typeface="Trebuchet MS" panose="020B0603020202020204" pitchFamily="34" charset="0"/>
              </a:rPr>
              <a:t>Family- $398.92</a:t>
            </a:r>
            <a:r>
              <a:rPr lang="en-US" sz="3400" dirty="0">
                <a:latin typeface="Trebuchet MS" panose="020B0603020202020204" pitchFamily="34" charset="0"/>
              </a:rPr>
              <a:t>	</a:t>
            </a:r>
          </a:p>
          <a:p>
            <a:pPr marL="475488" lvl="2" indent="0">
              <a:buNone/>
            </a:pPr>
            <a:r>
              <a:rPr lang="en-US" sz="3400" b="1" dirty="0">
                <a:latin typeface="Trebuchet MS" panose="020B0603020202020204" pitchFamily="34" charset="0"/>
              </a:rPr>
              <a:t>Cross Reference- $86.90</a:t>
            </a:r>
          </a:p>
          <a:p>
            <a:pPr marL="0" indent="0">
              <a:buNone/>
            </a:pPr>
            <a:r>
              <a:rPr lang="en-US" sz="3400" b="1" dirty="0">
                <a:latin typeface="Trebuchet MS" panose="020B0603020202020204" pitchFamily="34" charset="0"/>
              </a:rPr>
              <a:t>HRA- Single $500     Family   $1,000</a:t>
            </a:r>
          </a:p>
          <a:p>
            <a:pPr marL="0" indent="0">
              <a:buNone/>
            </a:pPr>
            <a:r>
              <a:rPr lang="en-US" sz="3400" b="1" dirty="0">
                <a:latin typeface="Trebuchet MS" panose="020B0603020202020204" pitchFamily="34" charset="0"/>
              </a:rPr>
              <a:t>Annual Deductible-  Single    $1,500</a:t>
            </a:r>
          </a:p>
          <a:p>
            <a:pPr marL="0" indent="0">
              <a:buNone/>
            </a:pPr>
            <a:r>
              <a:rPr lang="en-US" sz="3400" b="1" dirty="0">
                <a:latin typeface="Trebuchet MS" panose="020B0603020202020204" pitchFamily="34" charset="0"/>
              </a:rPr>
              <a:t>                                Family   $2,750</a:t>
            </a:r>
          </a:p>
          <a:p>
            <a:pPr marL="0" indent="0">
              <a:buNone/>
            </a:pPr>
            <a:r>
              <a:rPr lang="en-US" sz="3400" b="1" dirty="0">
                <a:latin typeface="Trebuchet MS" panose="020B0603020202020204" pitchFamily="34" charset="0"/>
              </a:rPr>
              <a:t>Out of Pocket Max-   Single    $3,000</a:t>
            </a:r>
          </a:p>
          <a:p>
            <a:pPr marL="0" indent="0">
              <a:buNone/>
            </a:pPr>
            <a:r>
              <a:rPr lang="en-US" sz="3400" b="1" dirty="0">
                <a:latin typeface="Trebuchet MS" panose="020B0603020202020204" pitchFamily="34" charset="0"/>
              </a:rPr>
              <a:t>                                 Family   $5,750</a:t>
            </a:r>
          </a:p>
          <a:p>
            <a:pPr marL="0" indent="0">
              <a:buNone/>
            </a:pPr>
            <a:r>
              <a:rPr lang="en-US" sz="3400" b="1" dirty="0">
                <a:latin typeface="Trebuchet MS" panose="020B0603020202020204" pitchFamily="34" charset="0"/>
              </a:rPr>
              <a:t>HRA rollover capped at </a:t>
            </a:r>
            <a:r>
              <a:rPr lang="en-US" sz="3400" b="1" dirty="0">
                <a:solidFill>
                  <a:srgbClr val="FF0000"/>
                </a:solidFill>
                <a:latin typeface="Trebuchet MS" panose="020B0603020202020204" pitchFamily="34" charset="0"/>
              </a:rPr>
              <a:t>$7,500</a:t>
            </a:r>
          </a:p>
          <a:p>
            <a:pPr marL="0" indent="0">
              <a:buNone/>
            </a:pPr>
            <a:endParaRPr lang="en-US" sz="3400" dirty="0"/>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b="1" dirty="0">
                <a:solidFill>
                  <a:srgbClr val="FF0000"/>
                </a:solidFill>
              </a:rPr>
              <a:t>*Prudent RX is now available starting January 1, 2024</a:t>
            </a:r>
          </a:p>
        </p:txBody>
      </p:sp>
      <p:sp>
        <p:nvSpPr>
          <p:cNvPr id="4" name="Text Placeholder 3">
            <a:extLst>
              <a:ext uri="{FF2B5EF4-FFF2-40B4-BE49-F238E27FC236}">
                <a16:creationId xmlns:a16="http://schemas.microsoft.com/office/drawing/2014/main" id="{59EEEE79-DC07-DE72-D345-10FFD8527B47}"/>
              </a:ext>
            </a:extLst>
          </p:cNvPr>
          <p:cNvSpPr>
            <a:spLocks noGrp="1"/>
          </p:cNvSpPr>
          <p:nvPr>
            <p:ph type="body" sz="half" idx="2"/>
          </p:nvPr>
        </p:nvSpPr>
        <p:spPr>
          <a:xfrm>
            <a:off x="0" y="0"/>
            <a:ext cx="5050465" cy="6858000"/>
          </a:xfrm>
          <a:solidFill>
            <a:srgbClr val="009999"/>
          </a:solidFill>
        </p:spPr>
        <p:txBody>
          <a:bodyPr>
            <a:normAutofit/>
          </a:bodyPr>
          <a:lstStyle/>
          <a:p>
            <a:endParaRPr lang="en-US" sz="5800" dirty="0"/>
          </a:p>
          <a:p>
            <a:endParaRPr lang="en-US" sz="5800" dirty="0"/>
          </a:p>
          <a:p>
            <a:r>
              <a:rPr lang="en-US" sz="5800" dirty="0"/>
              <a:t>2024</a:t>
            </a:r>
          </a:p>
          <a:p>
            <a:r>
              <a:rPr lang="en-US" sz="5800" dirty="0"/>
              <a:t>LIVINGWELL CDHP</a:t>
            </a:r>
          </a:p>
          <a:p>
            <a:r>
              <a:rPr lang="en-US" sz="5800" dirty="0"/>
              <a:t>PLAN</a:t>
            </a:r>
          </a:p>
        </p:txBody>
      </p:sp>
    </p:spTree>
    <p:extLst>
      <p:ext uri="{BB962C8B-B14F-4D97-AF65-F5344CB8AC3E}">
        <p14:creationId xmlns:p14="http://schemas.microsoft.com/office/powerpoint/2010/main" val="165892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FEDD-F47E-55A1-E617-E8A84C8FA9B4}"/>
              </a:ext>
            </a:extLst>
          </p:cNvPr>
          <p:cNvSpPr>
            <a:spLocks noGrp="1"/>
          </p:cNvSpPr>
          <p:nvPr>
            <p:ph type="title"/>
          </p:nvPr>
        </p:nvSpPr>
        <p:spPr>
          <a:xfrm>
            <a:off x="-510363" y="531628"/>
            <a:ext cx="255182" cy="19138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03B0806-AD2C-31C4-3BE4-362A8C4F64E9}"/>
              </a:ext>
            </a:extLst>
          </p:cNvPr>
          <p:cNvSpPr>
            <a:spLocks noGrp="1"/>
          </p:cNvSpPr>
          <p:nvPr>
            <p:ph idx="1"/>
          </p:nvPr>
        </p:nvSpPr>
        <p:spPr>
          <a:xfrm>
            <a:off x="5183188" y="127591"/>
            <a:ext cx="6172200" cy="6730409"/>
          </a:xfrm>
        </p:spPr>
        <p:txBody>
          <a:bodyPr>
            <a:normAutofit lnSpcReduction="10000"/>
          </a:bodyPr>
          <a:lstStyle/>
          <a:p>
            <a:pPr marL="0" indent="0">
              <a:buNone/>
            </a:pPr>
            <a:r>
              <a:rPr lang="en-US" sz="2400" b="1" dirty="0">
                <a:latin typeface="Trebuchet MS" panose="020B0603020202020204" pitchFamily="34" charset="0"/>
              </a:rPr>
              <a:t>Co-Insurance </a:t>
            </a:r>
            <a:r>
              <a:rPr lang="en-US" sz="2400" b="1" dirty="0">
                <a:solidFill>
                  <a:srgbClr val="FF0000"/>
                </a:solidFill>
                <a:latin typeface="Trebuchet MS" panose="020B0603020202020204" pitchFamily="34" charset="0"/>
              </a:rPr>
              <a:t>25%</a:t>
            </a:r>
          </a:p>
          <a:p>
            <a:pPr marL="0" indent="0">
              <a:buNone/>
            </a:pPr>
            <a:r>
              <a:rPr lang="en-US" sz="2400" b="1" dirty="0">
                <a:solidFill>
                  <a:schemeClr val="tx1"/>
                </a:solidFill>
                <a:latin typeface="Trebuchet MS" panose="020B0603020202020204" pitchFamily="34" charset="0"/>
              </a:rPr>
              <a:t>Premiums:</a:t>
            </a:r>
          </a:p>
          <a:p>
            <a:pPr marL="475488" lvl="2" indent="0">
              <a:buNone/>
            </a:pPr>
            <a:r>
              <a:rPr lang="en-US" sz="2100" b="1" dirty="0">
                <a:latin typeface="Trebuchet MS" panose="020B0603020202020204" pitchFamily="34" charset="0"/>
              </a:rPr>
              <a:t>Single- $89.14	</a:t>
            </a:r>
          </a:p>
          <a:p>
            <a:pPr marL="475488" lvl="2" indent="0">
              <a:buNone/>
            </a:pPr>
            <a:r>
              <a:rPr lang="en-US" sz="2100" b="1" dirty="0">
                <a:latin typeface="Trebuchet MS" panose="020B0603020202020204" pitchFamily="34" charset="0"/>
              </a:rPr>
              <a:t>Parent Plus- $254.10	</a:t>
            </a:r>
          </a:p>
          <a:p>
            <a:pPr marL="475488" lvl="2" indent="0">
              <a:buNone/>
            </a:pPr>
            <a:r>
              <a:rPr lang="en-US" sz="2100" b="1" dirty="0">
                <a:latin typeface="Trebuchet MS" panose="020B0603020202020204" pitchFamily="34" charset="0"/>
              </a:rPr>
              <a:t>Couple- $571.76	</a:t>
            </a:r>
          </a:p>
          <a:p>
            <a:pPr marL="475488" lvl="2" indent="0">
              <a:buNone/>
            </a:pPr>
            <a:r>
              <a:rPr lang="en-US" sz="2100" b="1" dirty="0">
                <a:latin typeface="Trebuchet MS" panose="020B0603020202020204" pitchFamily="34" charset="0"/>
              </a:rPr>
              <a:t>Family- $716.64	</a:t>
            </a:r>
          </a:p>
          <a:p>
            <a:pPr marL="475488" lvl="2" indent="0">
              <a:buNone/>
            </a:pPr>
            <a:r>
              <a:rPr lang="en-US" sz="2100" b="1" dirty="0">
                <a:latin typeface="Trebuchet MS" panose="020B0603020202020204" pitchFamily="34" charset="0"/>
              </a:rPr>
              <a:t>Cross Reference - $170.48</a:t>
            </a:r>
            <a:r>
              <a:rPr lang="en-US" sz="1800" b="1" dirty="0">
                <a:latin typeface="Trebuchet MS" panose="020B0603020202020204" pitchFamily="34" charset="0"/>
              </a:rPr>
              <a:t>	</a:t>
            </a:r>
          </a:p>
          <a:p>
            <a:pPr marL="0" indent="0">
              <a:buNone/>
            </a:pPr>
            <a:r>
              <a:rPr lang="en-US" sz="2400" b="1" dirty="0">
                <a:latin typeface="Trebuchet MS" panose="020B0603020202020204" pitchFamily="34" charset="0"/>
              </a:rPr>
              <a:t>Co Pays PCP-   $25</a:t>
            </a:r>
          </a:p>
          <a:p>
            <a:pPr marL="0" indent="0">
              <a:buNone/>
            </a:pPr>
            <a:r>
              <a:rPr lang="en-US" sz="2400" b="1" dirty="0">
                <a:latin typeface="Trebuchet MS" panose="020B0603020202020204" pitchFamily="34" charset="0"/>
              </a:rPr>
              <a:t>      Specialist- $50</a:t>
            </a:r>
          </a:p>
          <a:p>
            <a:pPr marL="0" indent="0">
              <a:buNone/>
            </a:pPr>
            <a:r>
              <a:rPr lang="en-US" sz="2400" b="1" dirty="0">
                <a:latin typeface="Trebuchet MS" panose="020B0603020202020204" pitchFamily="34" charset="0"/>
              </a:rPr>
              <a:t>Annual Deductible- Single  $1,000</a:t>
            </a:r>
          </a:p>
          <a:p>
            <a:pPr marL="0" indent="0">
              <a:buNone/>
            </a:pPr>
            <a:r>
              <a:rPr lang="en-US" sz="2400" b="1" dirty="0">
                <a:latin typeface="Trebuchet MS" panose="020B0603020202020204" pitchFamily="34" charset="0"/>
              </a:rPr>
              <a:t>                               Family $1,750</a:t>
            </a:r>
          </a:p>
          <a:p>
            <a:pPr marL="0" indent="0">
              <a:buNone/>
            </a:pPr>
            <a:r>
              <a:rPr lang="en-US" sz="2400" b="1" dirty="0">
                <a:latin typeface="Trebuchet MS" panose="020B0603020202020204" pitchFamily="34" charset="0"/>
              </a:rPr>
              <a:t>Out of Pocket Max-  Single  $3,000</a:t>
            </a:r>
          </a:p>
          <a:p>
            <a:pPr marL="0" indent="0">
              <a:buNone/>
            </a:pPr>
            <a:r>
              <a:rPr lang="en-US" sz="2400" b="1" dirty="0">
                <a:latin typeface="Trebuchet MS" panose="020B0603020202020204" pitchFamily="34" charset="0"/>
              </a:rPr>
              <a:t>                               Family  $5,750</a:t>
            </a:r>
          </a:p>
          <a:p>
            <a:pPr marL="0" indent="0">
              <a:buNone/>
            </a:pPr>
            <a:endParaRPr lang="en-US" dirty="0"/>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r>
              <a:rPr lang="en-US" sz="2000" b="1" dirty="0">
                <a:solidFill>
                  <a:srgbClr val="FF0000"/>
                </a:solidFill>
              </a:rPr>
              <a:t>*Prudent RX is still available </a:t>
            </a:r>
          </a:p>
        </p:txBody>
      </p:sp>
      <p:sp>
        <p:nvSpPr>
          <p:cNvPr id="4" name="Text Placeholder 3">
            <a:extLst>
              <a:ext uri="{FF2B5EF4-FFF2-40B4-BE49-F238E27FC236}">
                <a16:creationId xmlns:a16="http://schemas.microsoft.com/office/drawing/2014/main" id="{AEAD1C09-22B4-3302-7583-F60A2E9B4870}"/>
              </a:ext>
            </a:extLst>
          </p:cNvPr>
          <p:cNvSpPr>
            <a:spLocks noGrp="1"/>
          </p:cNvSpPr>
          <p:nvPr>
            <p:ph type="body" sz="half" idx="2"/>
          </p:nvPr>
        </p:nvSpPr>
        <p:spPr>
          <a:xfrm>
            <a:off x="0" y="0"/>
            <a:ext cx="5183188" cy="6858000"/>
          </a:xfrm>
          <a:solidFill>
            <a:srgbClr val="009999"/>
          </a:solidFill>
        </p:spPr>
        <p:txBody>
          <a:bodyPr>
            <a:normAutofit/>
          </a:bodyPr>
          <a:lstStyle/>
          <a:p>
            <a:endParaRPr lang="en-US" sz="5800" dirty="0"/>
          </a:p>
          <a:p>
            <a:endParaRPr lang="en-US" sz="5800" dirty="0"/>
          </a:p>
          <a:p>
            <a:r>
              <a:rPr lang="en-US" sz="5800" dirty="0"/>
              <a:t>2024</a:t>
            </a:r>
          </a:p>
          <a:p>
            <a:r>
              <a:rPr lang="en-US" sz="5800" dirty="0"/>
              <a:t>LIVINGWELL PPO</a:t>
            </a:r>
          </a:p>
          <a:p>
            <a:r>
              <a:rPr lang="en-US" sz="5800" dirty="0"/>
              <a:t>PLAN</a:t>
            </a:r>
          </a:p>
        </p:txBody>
      </p:sp>
    </p:spTree>
    <p:extLst>
      <p:ext uri="{BB962C8B-B14F-4D97-AF65-F5344CB8AC3E}">
        <p14:creationId xmlns:p14="http://schemas.microsoft.com/office/powerpoint/2010/main" val="2934285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0C9E-F138-110F-99F1-DE529BD77D6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BF748C7-5181-D7DB-D0F5-FCA880C201F2}"/>
              </a:ext>
            </a:extLst>
          </p:cNvPr>
          <p:cNvSpPr>
            <a:spLocks noGrp="1"/>
          </p:cNvSpPr>
          <p:nvPr>
            <p:ph idx="1"/>
          </p:nvPr>
        </p:nvSpPr>
        <p:spPr>
          <a:xfrm>
            <a:off x="4772025" y="85060"/>
            <a:ext cx="6583363" cy="6772939"/>
          </a:xfrm>
        </p:spPr>
        <p:txBody>
          <a:bodyPr>
            <a:normAutofit lnSpcReduction="10000"/>
          </a:bodyPr>
          <a:lstStyle/>
          <a:p>
            <a:pPr marL="0" indent="0">
              <a:buNone/>
            </a:pPr>
            <a:r>
              <a:rPr lang="en-US" sz="2400" b="1" dirty="0">
                <a:latin typeface="Trebuchet MS" panose="020B0603020202020204" pitchFamily="34" charset="0"/>
              </a:rPr>
              <a:t>Co-Insurance </a:t>
            </a:r>
            <a:r>
              <a:rPr lang="en-US" sz="2400" b="1" dirty="0">
                <a:solidFill>
                  <a:srgbClr val="FF0000"/>
                </a:solidFill>
                <a:latin typeface="Trebuchet MS" panose="020B0603020202020204" pitchFamily="34" charset="0"/>
              </a:rPr>
              <a:t>30%</a:t>
            </a:r>
          </a:p>
          <a:p>
            <a:pPr marL="292608" lvl="1" indent="0">
              <a:buNone/>
            </a:pPr>
            <a:r>
              <a:rPr lang="en-US" sz="2100" b="1" dirty="0">
                <a:latin typeface="Trebuchet MS" panose="020B0603020202020204" pitchFamily="34" charset="0"/>
              </a:rPr>
              <a:t>Single- $28.34</a:t>
            </a:r>
            <a:r>
              <a:rPr lang="en-US" sz="2100" dirty="0">
                <a:latin typeface="Trebuchet MS" panose="020B0603020202020204" pitchFamily="34" charset="0"/>
              </a:rPr>
              <a:t>	</a:t>
            </a:r>
          </a:p>
          <a:p>
            <a:pPr marL="292608" lvl="1" indent="0">
              <a:buNone/>
            </a:pPr>
            <a:r>
              <a:rPr lang="en-US" sz="2100" b="1" dirty="0">
                <a:latin typeface="Trebuchet MS" panose="020B0603020202020204" pitchFamily="34" charset="0"/>
              </a:rPr>
              <a:t>Parent Plus- $67.52</a:t>
            </a:r>
            <a:r>
              <a:rPr lang="en-US" sz="2100" dirty="0">
                <a:latin typeface="Trebuchet MS" panose="020B0603020202020204" pitchFamily="34" charset="0"/>
              </a:rPr>
              <a:t>	</a:t>
            </a:r>
          </a:p>
          <a:p>
            <a:pPr marL="292608" lvl="1" indent="0">
              <a:buNone/>
            </a:pPr>
            <a:r>
              <a:rPr lang="en-US" sz="2100" b="1" dirty="0">
                <a:latin typeface="Trebuchet MS" panose="020B0603020202020204" pitchFamily="34" charset="0"/>
              </a:rPr>
              <a:t>Couple- $281.42</a:t>
            </a:r>
            <a:r>
              <a:rPr lang="en-US" sz="2100" dirty="0">
                <a:latin typeface="Trebuchet MS" panose="020B0603020202020204" pitchFamily="34" charset="0"/>
              </a:rPr>
              <a:t>	</a:t>
            </a:r>
          </a:p>
          <a:p>
            <a:pPr marL="292608" lvl="1" indent="0">
              <a:buNone/>
            </a:pPr>
            <a:r>
              <a:rPr lang="en-US" sz="2100" b="1" dirty="0">
                <a:latin typeface="Trebuchet MS" panose="020B0603020202020204" pitchFamily="34" charset="0"/>
              </a:rPr>
              <a:t>Family- $337.68</a:t>
            </a:r>
            <a:r>
              <a:rPr lang="en-US" sz="2100" dirty="0">
                <a:latin typeface="Trebuchet MS" panose="020B0603020202020204" pitchFamily="34" charset="0"/>
              </a:rPr>
              <a:t>	</a:t>
            </a:r>
          </a:p>
          <a:p>
            <a:pPr marL="292608" lvl="1" indent="0">
              <a:buNone/>
            </a:pPr>
            <a:r>
              <a:rPr lang="en-US" sz="2100" b="1" dirty="0">
                <a:latin typeface="Trebuchet MS" panose="020B0603020202020204" pitchFamily="34" charset="0"/>
              </a:rPr>
              <a:t>Cross Reference- $31.50</a:t>
            </a:r>
          </a:p>
          <a:p>
            <a:pPr marL="0" indent="0">
              <a:buNone/>
            </a:pPr>
            <a:r>
              <a:rPr lang="en-US" sz="2400" b="1" dirty="0">
                <a:latin typeface="Trebuchet MS" panose="020B0603020202020204" pitchFamily="34" charset="0"/>
              </a:rPr>
              <a:t>HRA- Single $250 Family $500</a:t>
            </a:r>
          </a:p>
          <a:p>
            <a:pPr marL="0" indent="0">
              <a:buNone/>
            </a:pPr>
            <a:r>
              <a:rPr lang="en-US" sz="2400" b="1" dirty="0">
                <a:latin typeface="Trebuchet MS" panose="020B0603020202020204" pitchFamily="34" charset="0"/>
              </a:rPr>
              <a:t>     </a:t>
            </a:r>
          </a:p>
          <a:p>
            <a:pPr marL="0" indent="0">
              <a:buNone/>
            </a:pPr>
            <a:r>
              <a:rPr lang="en-US" sz="2400" b="1" dirty="0">
                <a:latin typeface="Trebuchet MS" panose="020B0603020202020204" pitchFamily="34" charset="0"/>
              </a:rPr>
              <a:t>Annual Deductible – Single $2,000</a:t>
            </a:r>
            <a:r>
              <a:rPr lang="en-US" sz="2400" dirty="0">
                <a:latin typeface="Trebuchet MS" panose="020B0603020202020204" pitchFamily="34" charset="0"/>
              </a:rPr>
              <a:t>	</a:t>
            </a:r>
          </a:p>
          <a:p>
            <a:pPr marL="0" indent="0">
              <a:buNone/>
            </a:pPr>
            <a:r>
              <a:rPr lang="en-US" sz="2400" dirty="0">
                <a:latin typeface="Trebuchet MS" panose="020B0603020202020204" pitchFamily="34" charset="0"/>
              </a:rPr>
              <a:t>                                </a:t>
            </a:r>
            <a:r>
              <a:rPr lang="en-US" sz="2400" b="1" dirty="0">
                <a:latin typeface="Trebuchet MS" panose="020B0603020202020204" pitchFamily="34" charset="0"/>
              </a:rPr>
              <a:t>Family $3,750</a:t>
            </a:r>
          </a:p>
          <a:p>
            <a:pPr marL="0" indent="0">
              <a:buNone/>
            </a:pPr>
            <a:r>
              <a:rPr lang="en-US" sz="2400" b="1" dirty="0">
                <a:latin typeface="Trebuchet MS" panose="020B0603020202020204" pitchFamily="34" charset="0"/>
              </a:rPr>
              <a:t>Out of pocket Max -  Single   $4,000</a:t>
            </a:r>
          </a:p>
          <a:p>
            <a:pPr marL="0" indent="0">
              <a:buNone/>
            </a:pPr>
            <a:r>
              <a:rPr lang="en-US" sz="2400" b="1" dirty="0">
                <a:latin typeface="Trebuchet MS" panose="020B0603020202020204" pitchFamily="34" charset="0"/>
              </a:rPr>
              <a:t>		             Family  $7,750</a:t>
            </a:r>
          </a:p>
          <a:p>
            <a:pPr marL="0" indent="0">
              <a:buNone/>
            </a:pPr>
            <a:r>
              <a:rPr lang="en-US" sz="2400" b="1" dirty="0">
                <a:latin typeface="Trebuchet MS" panose="020B0603020202020204" pitchFamily="34" charset="0"/>
              </a:rPr>
              <a:t>HRA rollover capped at </a:t>
            </a:r>
            <a:r>
              <a:rPr lang="en-US" sz="2400" b="1" dirty="0">
                <a:solidFill>
                  <a:srgbClr val="FF0000"/>
                </a:solidFill>
                <a:latin typeface="Trebuchet MS" panose="020B0603020202020204" pitchFamily="34" charset="0"/>
              </a:rPr>
              <a:t>$7,500</a:t>
            </a:r>
          </a:p>
          <a:p>
            <a:pPr marL="0" indent="0">
              <a:buNone/>
            </a:pPr>
            <a:endParaRPr lang="en-US" dirty="0"/>
          </a:p>
          <a:p>
            <a:pPr marL="0" indent="0">
              <a:buNone/>
            </a:pPr>
            <a:r>
              <a:rPr lang="en-US" sz="2000" dirty="0">
                <a:solidFill>
                  <a:srgbClr val="FF0000"/>
                </a:solidFill>
              </a:rPr>
              <a:t>^</a:t>
            </a:r>
            <a:r>
              <a:rPr lang="en-US" sz="2000" b="1" dirty="0">
                <a:solidFill>
                  <a:srgbClr val="FF0000"/>
                </a:solidFill>
              </a:rPr>
              <a:t>Prudent RX is now available starting January 1, 2024</a:t>
            </a:r>
          </a:p>
          <a:p>
            <a:pPr marL="0" indent="0">
              <a:buNone/>
            </a:pPr>
            <a:r>
              <a:rPr lang="en-US" sz="2000" b="1" dirty="0">
                <a:solidFill>
                  <a:srgbClr val="FF0000"/>
                </a:solidFill>
              </a:rPr>
              <a:t>*This is the default plan for New Hires who fail to make an active election; however, it will not have the HRA funds.</a:t>
            </a:r>
          </a:p>
        </p:txBody>
      </p:sp>
      <p:sp>
        <p:nvSpPr>
          <p:cNvPr id="4" name="Text Placeholder 3">
            <a:extLst>
              <a:ext uri="{FF2B5EF4-FFF2-40B4-BE49-F238E27FC236}">
                <a16:creationId xmlns:a16="http://schemas.microsoft.com/office/drawing/2014/main" id="{6A5A765F-DA27-CD36-ED94-F16AA5675EF7}"/>
              </a:ext>
            </a:extLst>
          </p:cNvPr>
          <p:cNvSpPr>
            <a:spLocks noGrp="1"/>
          </p:cNvSpPr>
          <p:nvPr>
            <p:ph type="body" sz="half" idx="2"/>
          </p:nvPr>
        </p:nvSpPr>
        <p:spPr>
          <a:xfrm>
            <a:off x="0" y="0"/>
            <a:ext cx="4772025" cy="6858000"/>
          </a:xfrm>
          <a:solidFill>
            <a:srgbClr val="009999"/>
          </a:solidFill>
        </p:spPr>
        <p:txBody>
          <a:bodyPr>
            <a:normAutofit/>
          </a:bodyPr>
          <a:lstStyle/>
          <a:p>
            <a:endParaRPr lang="en-US" sz="5800" dirty="0"/>
          </a:p>
          <a:p>
            <a:endParaRPr lang="en-US" sz="5800" dirty="0"/>
          </a:p>
          <a:p>
            <a:r>
              <a:rPr lang="en-US" sz="5800" dirty="0"/>
              <a:t>2024</a:t>
            </a:r>
          </a:p>
          <a:p>
            <a:r>
              <a:rPr lang="en-US" sz="5800" dirty="0"/>
              <a:t>LIVINGWELL BASIC CDHP</a:t>
            </a:r>
          </a:p>
          <a:p>
            <a:r>
              <a:rPr lang="en-US" sz="5800" dirty="0"/>
              <a:t>PLAN</a:t>
            </a:r>
          </a:p>
        </p:txBody>
      </p:sp>
    </p:spTree>
    <p:extLst>
      <p:ext uri="{BB962C8B-B14F-4D97-AF65-F5344CB8AC3E}">
        <p14:creationId xmlns:p14="http://schemas.microsoft.com/office/powerpoint/2010/main" val="174245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A2F2-820A-1F04-E037-0126FDCAEDCE}"/>
              </a:ext>
            </a:extLst>
          </p:cNvPr>
          <p:cNvSpPr>
            <a:spLocks noGrp="1"/>
          </p:cNvSpPr>
          <p:nvPr>
            <p:ph type="title"/>
          </p:nvPr>
        </p:nvSpPr>
        <p:spPr>
          <a:xfrm>
            <a:off x="839788" y="457200"/>
            <a:ext cx="3932237" cy="13822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77D3648-4A89-4B5A-5AD2-893FD0F8BD00}"/>
              </a:ext>
            </a:extLst>
          </p:cNvPr>
          <p:cNvSpPr>
            <a:spLocks noGrp="1"/>
          </p:cNvSpPr>
          <p:nvPr>
            <p:ph idx="1"/>
          </p:nvPr>
        </p:nvSpPr>
        <p:spPr>
          <a:xfrm>
            <a:off x="4772025" y="0"/>
            <a:ext cx="7327826" cy="6857999"/>
          </a:xfrm>
        </p:spPr>
        <p:txBody>
          <a:bodyPr/>
          <a:lstStyle/>
          <a:p>
            <a:pPr>
              <a:buClr>
                <a:srgbClr val="009999"/>
              </a:buClr>
              <a:buFont typeface="Wingdings" panose="05000000000000000000" pitchFamily="2" charset="2"/>
              <a:buChar char="q"/>
            </a:pPr>
            <a:endParaRPr lang="en-US" dirty="0"/>
          </a:p>
          <a:p>
            <a:pPr>
              <a:buClr>
                <a:srgbClr val="009999"/>
              </a:buClr>
              <a:buFont typeface="Wingdings" panose="05000000000000000000" pitchFamily="2" charset="2"/>
              <a:buChar char="q"/>
            </a:pPr>
            <a:endParaRPr lang="en-US" sz="2400" dirty="0"/>
          </a:p>
          <a:p>
            <a:pPr>
              <a:buClr>
                <a:srgbClr val="009999"/>
              </a:buClr>
              <a:buFont typeface="Wingdings" panose="05000000000000000000" pitchFamily="2" charset="2"/>
              <a:buChar char="q"/>
            </a:pPr>
            <a:r>
              <a:rPr lang="en-US" sz="2400" dirty="0"/>
              <a:t>Members are eligible for this HRA if they have other group employer-sponsored health insurance. It covers medical, dental, and vision costs</a:t>
            </a:r>
          </a:p>
          <a:p>
            <a:pPr>
              <a:buClr>
                <a:srgbClr val="009999"/>
              </a:buClr>
              <a:buFont typeface="Wingdings" panose="05000000000000000000" pitchFamily="2" charset="2"/>
              <a:buChar char="q"/>
            </a:pPr>
            <a:r>
              <a:rPr lang="en-US" sz="2400" dirty="0"/>
              <a:t>The HRA is funded in two installments: $1,050 on January 1 and another $ 1, 050 on July 1</a:t>
            </a:r>
          </a:p>
          <a:p>
            <a:pPr>
              <a:buClr>
                <a:srgbClr val="009999"/>
              </a:buClr>
              <a:buFont typeface="Wingdings" panose="05000000000000000000" pitchFamily="2" charset="2"/>
              <a:buChar char="q"/>
            </a:pPr>
            <a:r>
              <a:rPr lang="en-US" sz="2400" dirty="0"/>
              <a:t>The HRA amount is loaded onto a Visa card</a:t>
            </a:r>
          </a:p>
          <a:p>
            <a:pPr>
              <a:buClr>
                <a:srgbClr val="009999"/>
              </a:buClr>
              <a:buFont typeface="Wingdings" panose="05000000000000000000" pitchFamily="2" charset="2"/>
              <a:buChar char="q"/>
            </a:pPr>
            <a:r>
              <a:rPr lang="en-US" sz="2400" dirty="0"/>
              <a:t>HRA balance will carry over to the next plan year if the same plan is elected</a:t>
            </a:r>
          </a:p>
          <a:p>
            <a:pPr>
              <a:buClr>
                <a:srgbClr val="009999"/>
              </a:buClr>
              <a:buFont typeface="Wingdings" panose="05000000000000000000" pitchFamily="2" charset="2"/>
              <a:buChar char="q"/>
            </a:pPr>
            <a:r>
              <a:rPr lang="en-US" sz="2400" dirty="0"/>
              <a:t>The HRA carryover is capped at $2,100</a:t>
            </a:r>
          </a:p>
        </p:txBody>
      </p:sp>
      <p:sp>
        <p:nvSpPr>
          <p:cNvPr id="4" name="Text Placeholder 3">
            <a:extLst>
              <a:ext uri="{FF2B5EF4-FFF2-40B4-BE49-F238E27FC236}">
                <a16:creationId xmlns:a16="http://schemas.microsoft.com/office/drawing/2014/main" id="{9C9ED4BC-97ED-D5BD-4560-2E627CA90101}"/>
              </a:ext>
            </a:extLst>
          </p:cNvPr>
          <p:cNvSpPr>
            <a:spLocks noGrp="1"/>
          </p:cNvSpPr>
          <p:nvPr>
            <p:ph type="body" sz="half" idx="2"/>
          </p:nvPr>
        </p:nvSpPr>
        <p:spPr>
          <a:xfrm>
            <a:off x="0" y="0"/>
            <a:ext cx="4772025" cy="6858000"/>
          </a:xfrm>
          <a:solidFill>
            <a:srgbClr val="009999"/>
          </a:solidFill>
        </p:spPr>
        <p:txBody>
          <a:bodyPr>
            <a:normAutofit/>
          </a:bodyPr>
          <a:lstStyle/>
          <a:p>
            <a:endParaRPr lang="en-US" sz="5800" dirty="0"/>
          </a:p>
          <a:p>
            <a:endParaRPr lang="en-US" sz="5800" dirty="0"/>
          </a:p>
          <a:p>
            <a:r>
              <a:rPr lang="en-US" sz="5800" dirty="0"/>
              <a:t>WAIVER GENERAL PURPOSE HRA</a:t>
            </a:r>
          </a:p>
        </p:txBody>
      </p:sp>
    </p:spTree>
    <p:extLst>
      <p:ext uri="{BB962C8B-B14F-4D97-AF65-F5344CB8AC3E}">
        <p14:creationId xmlns:p14="http://schemas.microsoft.com/office/powerpoint/2010/main" val="53736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C7EB-1609-C5B4-23E4-0710B60010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C001A2-65BA-2D9A-7D6E-36C941F1CEEA}"/>
              </a:ext>
            </a:extLst>
          </p:cNvPr>
          <p:cNvSpPr>
            <a:spLocks noGrp="1"/>
          </p:cNvSpPr>
          <p:nvPr>
            <p:ph idx="1"/>
          </p:nvPr>
        </p:nvSpPr>
        <p:spPr>
          <a:xfrm>
            <a:off x="4772025" y="95693"/>
            <a:ext cx="6583363" cy="6762307"/>
          </a:xfrm>
        </p:spPr>
        <p:txBody>
          <a:bodyPr>
            <a:normAutofit/>
          </a:bodyPr>
          <a:lstStyle/>
          <a:p>
            <a:pPr>
              <a:buClr>
                <a:srgbClr val="009999"/>
              </a:buClr>
              <a:buFont typeface="Wingdings" panose="05000000000000000000" pitchFamily="2" charset="2"/>
              <a:buChar char="q"/>
            </a:pPr>
            <a:endParaRPr lang="en-US" sz="2400" dirty="0"/>
          </a:p>
          <a:p>
            <a:pPr>
              <a:buClr>
                <a:srgbClr val="009999"/>
              </a:buClr>
              <a:buFont typeface="Wingdings" panose="05000000000000000000" pitchFamily="2" charset="2"/>
              <a:buChar char="q"/>
            </a:pPr>
            <a:endParaRPr lang="en-US" sz="2400" dirty="0"/>
          </a:p>
          <a:p>
            <a:pPr>
              <a:buClr>
                <a:srgbClr val="009999"/>
              </a:buClr>
              <a:buFont typeface="Wingdings" panose="05000000000000000000" pitchFamily="2" charset="2"/>
              <a:buChar char="q"/>
            </a:pPr>
            <a:r>
              <a:rPr lang="en-US" sz="2400" dirty="0"/>
              <a:t>This option is for members who have individual or </a:t>
            </a:r>
            <a:r>
              <a:rPr lang="en-US" sz="2400" b="1" dirty="0">
                <a:solidFill>
                  <a:srgbClr val="FF0000"/>
                </a:solidFill>
              </a:rPr>
              <a:t>government-sponsored</a:t>
            </a:r>
            <a:r>
              <a:rPr lang="en-US" sz="2400" dirty="0"/>
              <a:t> health insurance, like Medicare, Medicaid, or Tricare</a:t>
            </a:r>
          </a:p>
          <a:p>
            <a:pPr>
              <a:buClr>
                <a:srgbClr val="009999"/>
              </a:buClr>
              <a:buFont typeface="Wingdings" panose="05000000000000000000" pitchFamily="2" charset="2"/>
              <a:buChar char="q"/>
            </a:pPr>
            <a:r>
              <a:rPr lang="en-US" sz="2400" dirty="0"/>
              <a:t>It covers dental and vision costs only</a:t>
            </a:r>
          </a:p>
          <a:p>
            <a:pPr>
              <a:buClr>
                <a:srgbClr val="009999"/>
              </a:buClr>
              <a:buFont typeface="Wingdings" panose="05000000000000000000" pitchFamily="2" charset="2"/>
              <a:buChar char="q"/>
            </a:pPr>
            <a:r>
              <a:rPr lang="en-US" sz="2400" dirty="0"/>
              <a:t>The HRA is funded in two installments: $1, 050 on January 1 and another $1,050 on July 1</a:t>
            </a:r>
          </a:p>
          <a:p>
            <a:pPr>
              <a:buClr>
                <a:srgbClr val="009999"/>
              </a:buClr>
              <a:buFont typeface="Wingdings" panose="05000000000000000000" pitchFamily="2" charset="2"/>
              <a:buChar char="q"/>
            </a:pPr>
            <a:r>
              <a:rPr lang="en-US" sz="2400" dirty="0"/>
              <a:t>The HRA amount is loaded onto a Visa card</a:t>
            </a:r>
          </a:p>
          <a:p>
            <a:pPr>
              <a:buClr>
                <a:srgbClr val="009999"/>
              </a:buClr>
              <a:buFont typeface="Wingdings" panose="05000000000000000000" pitchFamily="2" charset="2"/>
              <a:buChar char="q"/>
            </a:pPr>
            <a:r>
              <a:rPr lang="en-US" sz="2400" dirty="0"/>
              <a:t>HRA balance will carry over to the next plan year if the same plan is elected</a:t>
            </a:r>
          </a:p>
          <a:p>
            <a:pPr>
              <a:buClr>
                <a:srgbClr val="009999"/>
              </a:buClr>
              <a:buFont typeface="Wingdings" panose="05000000000000000000" pitchFamily="2" charset="2"/>
              <a:buChar char="q"/>
            </a:pPr>
            <a:r>
              <a:rPr lang="en-US" sz="2400" dirty="0"/>
              <a:t>The HRA carryover is capped at $2,100</a:t>
            </a:r>
          </a:p>
        </p:txBody>
      </p:sp>
      <p:sp>
        <p:nvSpPr>
          <p:cNvPr id="4" name="Text Placeholder 3">
            <a:extLst>
              <a:ext uri="{FF2B5EF4-FFF2-40B4-BE49-F238E27FC236}">
                <a16:creationId xmlns:a16="http://schemas.microsoft.com/office/drawing/2014/main" id="{F5B1F536-56E1-716F-A021-730B23ABAD93}"/>
              </a:ext>
            </a:extLst>
          </p:cNvPr>
          <p:cNvSpPr>
            <a:spLocks noGrp="1"/>
          </p:cNvSpPr>
          <p:nvPr>
            <p:ph type="body" sz="half" idx="2"/>
          </p:nvPr>
        </p:nvSpPr>
        <p:spPr>
          <a:xfrm>
            <a:off x="0" y="0"/>
            <a:ext cx="4772025" cy="6858000"/>
          </a:xfrm>
          <a:solidFill>
            <a:srgbClr val="009999"/>
          </a:solidFill>
        </p:spPr>
        <p:txBody>
          <a:bodyPr>
            <a:normAutofit/>
          </a:bodyPr>
          <a:lstStyle/>
          <a:p>
            <a:endParaRPr lang="en-US" sz="5800" dirty="0"/>
          </a:p>
          <a:p>
            <a:endParaRPr lang="en-US" sz="5800" dirty="0"/>
          </a:p>
          <a:p>
            <a:r>
              <a:rPr lang="en-US" sz="5800" dirty="0"/>
              <a:t>WAIVER LIMITED PURPOSE HRA</a:t>
            </a:r>
          </a:p>
        </p:txBody>
      </p:sp>
    </p:spTree>
    <p:extLst>
      <p:ext uri="{BB962C8B-B14F-4D97-AF65-F5344CB8AC3E}">
        <p14:creationId xmlns:p14="http://schemas.microsoft.com/office/powerpoint/2010/main" val="355507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39A178-6B3D-65A8-770A-228A16B09BCF}"/>
              </a:ext>
            </a:extLst>
          </p:cNvPr>
          <p:cNvSpPr txBox="1"/>
          <p:nvPr/>
        </p:nvSpPr>
        <p:spPr>
          <a:xfrm>
            <a:off x="95694" y="308345"/>
            <a:ext cx="10178902" cy="984885"/>
          </a:xfrm>
          <a:prstGeom prst="rect">
            <a:avLst/>
          </a:prstGeom>
          <a:noFill/>
        </p:spPr>
        <p:txBody>
          <a:bodyPr wrap="square" rtlCol="0">
            <a:spAutoFit/>
          </a:bodyPr>
          <a:lstStyle/>
          <a:p>
            <a:pPr algn="ctr"/>
            <a:r>
              <a:rPr lang="en-US" sz="5800" dirty="0"/>
              <a:t>HRA ROLLOVER</a:t>
            </a:r>
          </a:p>
        </p:txBody>
      </p:sp>
      <p:graphicFrame>
        <p:nvGraphicFramePr>
          <p:cNvPr id="6" name="Table 5">
            <a:extLst>
              <a:ext uri="{FF2B5EF4-FFF2-40B4-BE49-F238E27FC236}">
                <a16:creationId xmlns:a16="http://schemas.microsoft.com/office/drawing/2014/main" id="{17F202ED-4E50-1777-C639-0C60DE5C3EB7}"/>
              </a:ext>
            </a:extLst>
          </p:cNvPr>
          <p:cNvGraphicFramePr>
            <a:graphicFrameLocks noGrp="1"/>
          </p:cNvGraphicFramePr>
          <p:nvPr>
            <p:extLst>
              <p:ext uri="{D42A27DB-BD31-4B8C-83A1-F6EECF244321}">
                <p14:modId xmlns:p14="http://schemas.microsoft.com/office/powerpoint/2010/main" val="44408051"/>
              </p:ext>
            </p:extLst>
          </p:nvPr>
        </p:nvGraphicFramePr>
        <p:xfrm>
          <a:off x="0" y="6485859"/>
          <a:ext cx="12192000" cy="365760"/>
        </p:xfrm>
        <a:graphic>
          <a:graphicData uri="http://schemas.openxmlformats.org/drawingml/2006/table">
            <a:tbl>
              <a:tblPr/>
              <a:tblGrid>
                <a:gridCol w="12192000">
                  <a:extLst>
                    <a:ext uri="{9D8B030D-6E8A-4147-A177-3AD203B41FA5}">
                      <a16:colId xmlns:a16="http://schemas.microsoft.com/office/drawing/2014/main" val="3087862107"/>
                    </a:ext>
                  </a:extLst>
                </a:gridCol>
              </a:tblGrid>
              <a:tr h="270067">
                <a:tc>
                  <a:txBody>
                    <a:bodyPr/>
                    <a:lstStyle/>
                    <a:p>
                      <a:endParaRPr lang="en-US" dirty="0"/>
                    </a:p>
                  </a:txBody>
                  <a:tcPr>
                    <a:lnL w="12700" cmpd="sng">
                      <a:solidFill>
                        <a:srgbClr val="009999"/>
                      </a:solidFill>
                      <a:prstDash val="solid"/>
                    </a:lnL>
                    <a:lnR w="12700" cmpd="sng">
                      <a:solidFill>
                        <a:srgbClr val="009999"/>
                      </a:solidFill>
                      <a:prstDash val="solid"/>
                    </a:lnR>
                    <a:lnT w="12700" cmpd="sng">
                      <a:solidFill>
                        <a:srgbClr val="009999"/>
                      </a:solidFill>
                      <a:prstDash val="solid"/>
                    </a:lnT>
                    <a:lnB w="12700" cmpd="sng">
                      <a:solidFill>
                        <a:srgbClr val="009999"/>
                      </a:solidFill>
                      <a:prstDash val="solid"/>
                    </a:lnB>
                    <a:solidFill>
                      <a:srgbClr val="009999"/>
                    </a:solidFill>
                  </a:tcPr>
                </a:tc>
                <a:extLst>
                  <a:ext uri="{0D108BD9-81ED-4DB2-BD59-A6C34878D82A}">
                    <a16:rowId xmlns:a16="http://schemas.microsoft.com/office/drawing/2014/main" val="4017652115"/>
                  </a:ext>
                </a:extLst>
              </a:tr>
            </a:tbl>
          </a:graphicData>
        </a:graphic>
      </p:graphicFrame>
      <p:sp>
        <p:nvSpPr>
          <p:cNvPr id="7" name="Oval 6">
            <a:extLst>
              <a:ext uri="{FF2B5EF4-FFF2-40B4-BE49-F238E27FC236}">
                <a16:creationId xmlns:a16="http://schemas.microsoft.com/office/drawing/2014/main" id="{A62C34CC-FCAD-EB1C-C81B-0E123B8EE1B1}"/>
              </a:ext>
            </a:extLst>
          </p:cNvPr>
          <p:cNvSpPr/>
          <p:nvPr/>
        </p:nvSpPr>
        <p:spPr>
          <a:xfrm>
            <a:off x="1020723" y="1378290"/>
            <a:ext cx="1701212" cy="1559043"/>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CDHP HRA</a:t>
            </a:r>
          </a:p>
        </p:txBody>
      </p:sp>
      <p:sp>
        <p:nvSpPr>
          <p:cNvPr id="8" name="Oval 7">
            <a:extLst>
              <a:ext uri="{FF2B5EF4-FFF2-40B4-BE49-F238E27FC236}">
                <a16:creationId xmlns:a16="http://schemas.microsoft.com/office/drawing/2014/main" id="{7E18E39B-9257-4484-4C1C-C0AF916C9DA4}"/>
              </a:ext>
            </a:extLst>
          </p:cNvPr>
          <p:cNvSpPr/>
          <p:nvPr/>
        </p:nvSpPr>
        <p:spPr>
          <a:xfrm flipH="1">
            <a:off x="1073884" y="3264794"/>
            <a:ext cx="1637415" cy="13117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WAIVER GENERAL PURPOSE HRA</a:t>
            </a:r>
          </a:p>
        </p:txBody>
      </p:sp>
      <p:sp>
        <p:nvSpPr>
          <p:cNvPr id="9" name="Oval 8">
            <a:extLst>
              <a:ext uri="{FF2B5EF4-FFF2-40B4-BE49-F238E27FC236}">
                <a16:creationId xmlns:a16="http://schemas.microsoft.com/office/drawing/2014/main" id="{596B16F5-0A92-D470-ED11-D1BEA5E08C02}"/>
              </a:ext>
            </a:extLst>
          </p:cNvPr>
          <p:cNvSpPr/>
          <p:nvPr/>
        </p:nvSpPr>
        <p:spPr>
          <a:xfrm>
            <a:off x="1084518" y="4823836"/>
            <a:ext cx="1637417" cy="13117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WAIVER LIMITED PURPOSE HRA</a:t>
            </a:r>
          </a:p>
        </p:txBody>
      </p:sp>
      <p:sp>
        <p:nvSpPr>
          <p:cNvPr id="10" name="Arrow: Down 9">
            <a:extLst>
              <a:ext uri="{FF2B5EF4-FFF2-40B4-BE49-F238E27FC236}">
                <a16:creationId xmlns:a16="http://schemas.microsoft.com/office/drawing/2014/main" id="{82FB30E2-53B2-F622-926A-59047440F969}"/>
              </a:ext>
            </a:extLst>
          </p:cNvPr>
          <p:cNvSpPr/>
          <p:nvPr/>
        </p:nvSpPr>
        <p:spPr>
          <a:xfrm rot="16200000">
            <a:off x="4617420" y="1429490"/>
            <a:ext cx="819305" cy="13737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78C1F9C-2320-D6BB-C265-E7444E14333C}"/>
              </a:ext>
            </a:extLst>
          </p:cNvPr>
          <p:cNvSpPr/>
          <p:nvPr/>
        </p:nvSpPr>
        <p:spPr>
          <a:xfrm rot="10800000" flipH="1">
            <a:off x="4340208" y="3324512"/>
            <a:ext cx="1373728" cy="8273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5C32774-DBFC-2AB3-EDB5-0F76ED15BCFD}"/>
              </a:ext>
            </a:extLst>
          </p:cNvPr>
          <p:cNvSpPr/>
          <p:nvPr/>
        </p:nvSpPr>
        <p:spPr>
          <a:xfrm>
            <a:off x="4359349" y="4804378"/>
            <a:ext cx="1290796" cy="7245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F5444AC-DCBD-4ABE-874F-F1262604FB6D}"/>
              </a:ext>
            </a:extLst>
          </p:cNvPr>
          <p:cNvSpPr/>
          <p:nvPr/>
        </p:nvSpPr>
        <p:spPr>
          <a:xfrm flipH="1">
            <a:off x="8090440" y="1469451"/>
            <a:ext cx="1670248" cy="1376719"/>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CDHP HRA</a:t>
            </a:r>
          </a:p>
        </p:txBody>
      </p:sp>
      <p:sp>
        <p:nvSpPr>
          <p:cNvPr id="14" name="Oval 13">
            <a:extLst>
              <a:ext uri="{FF2B5EF4-FFF2-40B4-BE49-F238E27FC236}">
                <a16:creationId xmlns:a16="http://schemas.microsoft.com/office/drawing/2014/main" id="{66182C24-9094-2BA0-0983-9B6B6F87BAD5}"/>
              </a:ext>
            </a:extLst>
          </p:cNvPr>
          <p:cNvSpPr/>
          <p:nvPr/>
        </p:nvSpPr>
        <p:spPr>
          <a:xfrm flipH="1">
            <a:off x="8229598" y="3198727"/>
            <a:ext cx="1531090" cy="14438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WAIVER GENERAL PURPOSE HRA</a:t>
            </a:r>
          </a:p>
        </p:txBody>
      </p:sp>
      <p:sp>
        <p:nvSpPr>
          <p:cNvPr id="15" name="Oval 14">
            <a:extLst>
              <a:ext uri="{FF2B5EF4-FFF2-40B4-BE49-F238E27FC236}">
                <a16:creationId xmlns:a16="http://schemas.microsoft.com/office/drawing/2014/main" id="{4A030F51-9951-23A4-DB63-5EC7A2CEEE3D}"/>
              </a:ext>
            </a:extLst>
          </p:cNvPr>
          <p:cNvSpPr/>
          <p:nvPr/>
        </p:nvSpPr>
        <p:spPr>
          <a:xfrm>
            <a:off x="8297648" y="4812208"/>
            <a:ext cx="1531090" cy="120922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WAIVER LIMITED PURPOSE HRA</a:t>
            </a:r>
          </a:p>
        </p:txBody>
      </p:sp>
    </p:spTree>
    <p:extLst>
      <p:ext uri="{BB962C8B-B14F-4D97-AF65-F5344CB8AC3E}">
        <p14:creationId xmlns:p14="http://schemas.microsoft.com/office/powerpoint/2010/main" val="277683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EE05-905E-C784-52EC-4F14FC625D6E}"/>
              </a:ext>
            </a:extLst>
          </p:cNvPr>
          <p:cNvSpPr>
            <a:spLocks noGrp="1"/>
          </p:cNvSpPr>
          <p:nvPr>
            <p:ph type="title"/>
          </p:nvPr>
        </p:nvSpPr>
        <p:spPr>
          <a:xfrm>
            <a:off x="838200" y="365125"/>
            <a:ext cx="10515600" cy="5283320"/>
          </a:xfrm>
        </p:spPr>
        <p:txBody>
          <a:bodyPr>
            <a:normAutofit/>
          </a:bodyPr>
          <a:lstStyle/>
          <a:p>
            <a:r>
              <a:rPr lang="en-US" sz="7200" dirty="0"/>
              <a:t>ENROLLMENT GUIDELINES</a:t>
            </a:r>
          </a:p>
        </p:txBody>
      </p:sp>
      <p:sp>
        <p:nvSpPr>
          <p:cNvPr id="4" name="Rectangle 3">
            <a:extLst>
              <a:ext uri="{FF2B5EF4-FFF2-40B4-BE49-F238E27FC236}">
                <a16:creationId xmlns:a16="http://schemas.microsoft.com/office/drawing/2014/main" id="{AEA4E688-D32F-8F82-F517-1BAC68BE746B}"/>
              </a:ext>
            </a:extLst>
          </p:cNvPr>
          <p:cNvSpPr/>
          <p:nvPr/>
        </p:nvSpPr>
        <p:spPr>
          <a:xfrm>
            <a:off x="0" y="5943600"/>
            <a:ext cx="12192000" cy="914400"/>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28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AC89-D22F-C781-AB86-EF92B0543A3E}"/>
              </a:ext>
            </a:extLst>
          </p:cNvPr>
          <p:cNvSpPr>
            <a:spLocks noGrp="1"/>
          </p:cNvSpPr>
          <p:nvPr>
            <p:ph type="title"/>
          </p:nvPr>
        </p:nvSpPr>
        <p:spPr/>
        <p:txBody>
          <a:bodyPr/>
          <a:lstStyle/>
          <a:p>
            <a:r>
              <a:rPr lang="en-US" dirty="0"/>
              <a:t>ENROLLMENT GUIDELINES</a:t>
            </a:r>
          </a:p>
        </p:txBody>
      </p:sp>
      <p:sp>
        <p:nvSpPr>
          <p:cNvPr id="3" name="Content Placeholder 2">
            <a:extLst>
              <a:ext uri="{FF2B5EF4-FFF2-40B4-BE49-F238E27FC236}">
                <a16:creationId xmlns:a16="http://schemas.microsoft.com/office/drawing/2014/main" id="{DE9D262F-F862-2BFB-D48A-DBEEDF31C58E}"/>
              </a:ext>
            </a:extLst>
          </p:cNvPr>
          <p:cNvSpPr>
            <a:spLocks noGrp="1"/>
          </p:cNvSpPr>
          <p:nvPr>
            <p:ph idx="1"/>
          </p:nvPr>
        </p:nvSpPr>
        <p:spPr>
          <a:xfrm>
            <a:off x="659219" y="1509823"/>
            <a:ext cx="11185451" cy="4667140"/>
          </a:xfrm>
        </p:spPr>
        <p:txBody>
          <a:bodyPr>
            <a:normAutofit lnSpcReduction="10000"/>
          </a:bodyPr>
          <a:lstStyle/>
          <a:p>
            <a:pPr>
              <a:buClr>
                <a:srgbClr val="009999"/>
              </a:buClr>
              <a:buFont typeface="Wingdings" panose="05000000000000000000" pitchFamily="2" charset="2"/>
              <a:buChar char="q"/>
            </a:pPr>
            <a:r>
              <a:rPr lang="en-US" dirty="0"/>
              <a:t>Most members can use the KHRIS ESS system to enroll online including those that are participating in a cross-reference payment option</a:t>
            </a:r>
          </a:p>
          <a:p>
            <a:pPr>
              <a:buClr>
                <a:srgbClr val="009999"/>
              </a:buClr>
              <a:buFont typeface="Wingdings" panose="05000000000000000000" pitchFamily="2" charset="2"/>
              <a:buChar char="q"/>
            </a:pPr>
            <a:r>
              <a:rPr lang="en-US" dirty="0"/>
              <a:t>KPPA retirees should enroll through the KPPA online enrollment portal but may complete the retirement paper application if needed</a:t>
            </a:r>
          </a:p>
          <a:p>
            <a:pPr>
              <a:buClr>
                <a:srgbClr val="009999"/>
              </a:buClr>
              <a:buFont typeface="Wingdings" panose="05000000000000000000" pitchFamily="2" charset="2"/>
              <a:buChar char="q"/>
            </a:pPr>
            <a:r>
              <a:rPr lang="en-US" dirty="0"/>
              <a:t>KCTCS employees and retirees should use the KCTCS enrollment system</a:t>
            </a:r>
          </a:p>
          <a:p>
            <a:pPr>
              <a:buClr>
                <a:srgbClr val="009999"/>
              </a:buClr>
              <a:buFont typeface="Wingdings" panose="05000000000000000000" pitchFamily="2" charset="2"/>
              <a:buChar char="q"/>
            </a:pPr>
            <a:r>
              <a:rPr lang="en-US" dirty="0"/>
              <a:t>A member with a disabled dependent(s), will need to complete a paper application but only if they wish to make a change. An application will be mailed with their KHRIS User letter</a:t>
            </a:r>
          </a:p>
          <a:p>
            <a:pPr>
              <a:buClr>
                <a:srgbClr val="009999"/>
              </a:buClr>
              <a:buFont typeface="Wingdings" panose="05000000000000000000" pitchFamily="2" charset="2"/>
              <a:buChar char="q"/>
            </a:pPr>
            <a:r>
              <a:rPr lang="en-US" dirty="0"/>
              <a:t>New Hires from 9/1 to 11/1, 2023, should enroll in KHRIS ESS  first doing their new hire election for 2023, wait 24 hours and go back into KHRIS ESS to enroll their 2024 election</a:t>
            </a:r>
          </a:p>
          <a:p>
            <a:pPr marL="0" indent="0">
              <a:buClr>
                <a:srgbClr val="009999"/>
              </a:buClr>
              <a:buNone/>
            </a:pPr>
            <a:endParaRPr lang="en-US" dirty="0"/>
          </a:p>
        </p:txBody>
      </p:sp>
      <p:graphicFrame>
        <p:nvGraphicFramePr>
          <p:cNvPr id="4" name="Table 3">
            <a:extLst>
              <a:ext uri="{FF2B5EF4-FFF2-40B4-BE49-F238E27FC236}">
                <a16:creationId xmlns:a16="http://schemas.microsoft.com/office/drawing/2014/main" id="{1BD6E191-C30F-4B03-48E8-62C522A6E4E0}"/>
              </a:ext>
            </a:extLst>
          </p:cNvPr>
          <p:cNvGraphicFramePr>
            <a:graphicFrameLocks noGrp="1"/>
          </p:cNvGraphicFramePr>
          <p:nvPr>
            <p:extLst>
              <p:ext uri="{D42A27DB-BD31-4B8C-83A1-F6EECF244321}">
                <p14:modId xmlns:p14="http://schemas.microsoft.com/office/powerpoint/2010/main" val="3618594017"/>
              </p:ext>
            </p:extLst>
          </p:nvPr>
        </p:nvGraphicFramePr>
        <p:xfrm>
          <a:off x="0" y="6492239"/>
          <a:ext cx="12192000" cy="365760"/>
        </p:xfrm>
        <a:graphic>
          <a:graphicData uri="http://schemas.openxmlformats.org/drawingml/2006/table">
            <a:tbl>
              <a:tblPr/>
              <a:tblGrid>
                <a:gridCol w="12192000">
                  <a:extLst>
                    <a:ext uri="{9D8B030D-6E8A-4147-A177-3AD203B41FA5}">
                      <a16:colId xmlns:a16="http://schemas.microsoft.com/office/drawing/2014/main" val="804145382"/>
                    </a:ext>
                  </a:extLst>
                </a:gridCol>
              </a:tblGrid>
              <a:tr h="365125">
                <a:tc>
                  <a:txBody>
                    <a:bodyPr/>
                    <a:lstStyle/>
                    <a:p>
                      <a:endParaRPr lang="en-US" dirty="0"/>
                    </a:p>
                  </a:txBody>
                  <a:tcPr>
                    <a:lnL w="12700" cmpd="sng">
                      <a:solidFill>
                        <a:srgbClr val="009999"/>
                      </a:solidFill>
                      <a:prstDash val="solid"/>
                    </a:lnL>
                    <a:lnR w="12700" cmpd="sng">
                      <a:solidFill>
                        <a:srgbClr val="009999"/>
                      </a:solidFill>
                      <a:prstDash val="solid"/>
                    </a:lnR>
                    <a:lnT w="12700" cmpd="sng">
                      <a:solidFill>
                        <a:srgbClr val="009999"/>
                      </a:solidFill>
                      <a:prstDash val="solid"/>
                    </a:lnT>
                    <a:lnB w="12700" cmpd="sng">
                      <a:solidFill>
                        <a:srgbClr val="009999"/>
                      </a:solidFill>
                      <a:prstDash val="solid"/>
                    </a:lnB>
                    <a:solidFill>
                      <a:srgbClr val="009999"/>
                    </a:solidFill>
                  </a:tcPr>
                </a:tc>
                <a:extLst>
                  <a:ext uri="{0D108BD9-81ED-4DB2-BD59-A6C34878D82A}">
                    <a16:rowId xmlns:a16="http://schemas.microsoft.com/office/drawing/2014/main" val="1653946255"/>
                  </a:ext>
                </a:extLst>
              </a:tr>
            </a:tbl>
          </a:graphicData>
        </a:graphic>
      </p:graphicFrame>
    </p:spTree>
    <p:extLst>
      <p:ext uri="{BB962C8B-B14F-4D97-AF65-F5344CB8AC3E}">
        <p14:creationId xmlns:p14="http://schemas.microsoft.com/office/powerpoint/2010/main" val="135673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A33B-9103-352E-98C0-0011DC5C9903}"/>
              </a:ext>
            </a:extLst>
          </p:cNvPr>
          <p:cNvSpPr>
            <a:spLocks noGrp="1"/>
          </p:cNvSpPr>
          <p:nvPr>
            <p:ph type="title"/>
          </p:nvPr>
        </p:nvSpPr>
        <p:spPr/>
        <p:txBody>
          <a:bodyPr/>
          <a:lstStyle/>
          <a:p>
            <a:r>
              <a:rPr lang="en-US" dirty="0"/>
              <a:t>CUSTOMER SERVICE CONTACT INFORMATION </a:t>
            </a:r>
          </a:p>
        </p:txBody>
      </p:sp>
      <p:sp>
        <p:nvSpPr>
          <p:cNvPr id="3" name="Content Placeholder 2">
            <a:extLst>
              <a:ext uri="{FF2B5EF4-FFF2-40B4-BE49-F238E27FC236}">
                <a16:creationId xmlns:a16="http://schemas.microsoft.com/office/drawing/2014/main" id="{14B49550-50B1-CAB2-B0E0-6E6747ACFC0A}"/>
              </a:ext>
            </a:extLst>
          </p:cNvPr>
          <p:cNvSpPr>
            <a:spLocks noGrp="1"/>
          </p:cNvSpPr>
          <p:nvPr>
            <p:ph idx="1"/>
          </p:nvPr>
        </p:nvSpPr>
        <p:spPr>
          <a:xfrm>
            <a:off x="361950" y="1825625"/>
            <a:ext cx="10991850" cy="4667250"/>
          </a:xfrm>
        </p:spPr>
        <p:txBody>
          <a:bodyPr>
            <a:normAutofit/>
          </a:bodyPr>
          <a:lstStyle/>
          <a:p>
            <a:pPr marL="0" indent="0">
              <a:buNone/>
            </a:pPr>
            <a:r>
              <a:rPr lang="en-US" sz="3600" b="1" dirty="0">
                <a:solidFill>
                  <a:srgbClr val="FF0000"/>
                </a:solidFill>
              </a:rPr>
              <a:t>October 9, 2023 thru October 27, 2023</a:t>
            </a:r>
          </a:p>
          <a:p>
            <a:pPr marL="0" indent="0">
              <a:buNone/>
            </a:pPr>
            <a:endParaRPr lang="en-US" sz="1800" b="1" dirty="0">
              <a:solidFill>
                <a:srgbClr val="FF0000"/>
              </a:solidFill>
            </a:endParaRPr>
          </a:p>
          <a:p>
            <a:pPr>
              <a:buClr>
                <a:srgbClr val="009999"/>
              </a:buClr>
              <a:buFont typeface="Wingdings" panose="05000000000000000000" pitchFamily="2" charset="2"/>
              <a:buChar char="q"/>
            </a:pPr>
            <a:r>
              <a:rPr lang="en-US" sz="1800" dirty="0"/>
              <a:t>Hotline available</a:t>
            </a:r>
          </a:p>
          <a:p>
            <a:pPr>
              <a:buClr>
                <a:srgbClr val="009999"/>
              </a:buClr>
              <a:buFont typeface="Wingdings" panose="05000000000000000000" pitchFamily="2" charset="2"/>
              <a:buChar char="q"/>
            </a:pPr>
            <a:r>
              <a:rPr lang="en-US" sz="1800" dirty="0"/>
              <a:t>Call (888) 581-8834 or (502) 564-6534</a:t>
            </a:r>
          </a:p>
          <a:p>
            <a:pPr>
              <a:buClr>
                <a:srgbClr val="009999"/>
              </a:buClr>
              <a:buFont typeface="Wingdings" panose="05000000000000000000" pitchFamily="2" charset="2"/>
              <a:buChar char="q"/>
            </a:pPr>
            <a:r>
              <a:rPr lang="en-US" sz="1800" dirty="0"/>
              <a:t>Hours of Assistance (Eastern Time Zone)</a:t>
            </a:r>
          </a:p>
          <a:p>
            <a:pPr>
              <a:buClr>
                <a:srgbClr val="009999"/>
              </a:buClr>
              <a:buFont typeface="Wingdings" panose="05000000000000000000" pitchFamily="2" charset="2"/>
              <a:buChar char="q"/>
            </a:pPr>
            <a:endParaRPr lang="en-US" sz="1800" dirty="0"/>
          </a:p>
          <a:p>
            <a:pPr>
              <a:buClr>
                <a:srgbClr val="009999"/>
              </a:buClr>
              <a:buFont typeface="Wingdings" panose="05000000000000000000" pitchFamily="2" charset="2"/>
              <a:buChar char="q"/>
            </a:pPr>
            <a:endParaRPr lang="en-US" sz="1800" dirty="0"/>
          </a:p>
          <a:p>
            <a:pPr lvl="1">
              <a:buClr>
                <a:srgbClr val="009999"/>
              </a:buClr>
              <a:buFont typeface="Wingdings" panose="05000000000000000000" pitchFamily="2" charset="2"/>
              <a:buChar char="q"/>
            </a:pPr>
            <a:r>
              <a:rPr lang="en-US" sz="1800" dirty="0"/>
              <a:t>October 9 through  October 13: 7:30  a.m. to 4:30 p.m.</a:t>
            </a:r>
          </a:p>
          <a:p>
            <a:pPr lvl="1">
              <a:buClr>
                <a:srgbClr val="009999"/>
              </a:buClr>
              <a:buFont typeface="Wingdings" panose="05000000000000000000" pitchFamily="2" charset="2"/>
              <a:buChar char="q"/>
            </a:pPr>
            <a:r>
              <a:rPr lang="en-US" sz="1800" dirty="0"/>
              <a:t>October 16 through October 20: 7:30  a.m. to 6:00 p.m.</a:t>
            </a:r>
          </a:p>
          <a:p>
            <a:pPr lvl="1">
              <a:buClr>
                <a:srgbClr val="009999"/>
              </a:buClr>
              <a:buFont typeface="Wingdings" panose="05000000000000000000" pitchFamily="2" charset="2"/>
              <a:buChar char="q"/>
            </a:pPr>
            <a:r>
              <a:rPr lang="en-US" sz="1800" dirty="0"/>
              <a:t>October 23 through October 27: 7:30  a.m. to 8: 00 p.m.</a:t>
            </a:r>
          </a:p>
          <a:p>
            <a:pPr marL="0" indent="0">
              <a:buNone/>
            </a:pPr>
            <a:endParaRPr lang="en-US" sz="2200" b="1" dirty="0">
              <a:solidFill>
                <a:srgbClr val="FF0000"/>
              </a:solidFill>
            </a:endParaRPr>
          </a:p>
          <a:p>
            <a:pPr marL="0" indent="0">
              <a:buNone/>
            </a:pPr>
            <a:r>
              <a:rPr lang="en-US" sz="2200" b="1" dirty="0">
                <a:solidFill>
                  <a:srgbClr val="FF0000"/>
                </a:solidFill>
              </a:rPr>
              <a:t>	</a:t>
            </a:r>
          </a:p>
          <a:p>
            <a:pPr marL="0" indent="0">
              <a:buNone/>
            </a:pPr>
            <a:endParaRPr lang="en-US" b="1" dirty="0">
              <a:solidFill>
                <a:srgbClr val="FF0000"/>
              </a:solidFill>
            </a:endParaRPr>
          </a:p>
          <a:p>
            <a:pPr marL="0" indent="0">
              <a:buNone/>
            </a:pPr>
            <a:endParaRPr lang="en-US" sz="2800" b="1" dirty="0">
              <a:solidFill>
                <a:srgbClr val="FF0000"/>
              </a:solidFill>
            </a:endParaRPr>
          </a:p>
          <a:p>
            <a:pPr marL="0" indent="0">
              <a:buNone/>
            </a:pPr>
            <a:endParaRPr lang="en-US" dirty="0"/>
          </a:p>
        </p:txBody>
      </p:sp>
      <p:pic>
        <p:nvPicPr>
          <p:cNvPr id="4" name="Picture 3">
            <a:extLst>
              <a:ext uri="{FF2B5EF4-FFF2-40B4-BE49-F238E27FC236}">
                <a16:creationId xmlns:a16="http://schemas.microsoft.com/office/drawing/2014/main" id="{9849ADD1-B348-8C7D-6788-08AD58D1F103}"/>
              </a:ext>
            </a:extLst>
          </p:cNvPr>
          <p:cNvPicPr>
            <a:picLocks noChangeAspect="1"/>
          </p:cNvPicPr>
          <p:nvPr/>
        </p:nvPicPr>
        <p:blipFill>
          <a:blip r:embed="rId2"/>
          <a:stretch>
            <a:fillRect/>
          </a:stretch>
        </p:blipFill>
        <p:spPr>
          <a:xfrm>
            <a:off x="8165087" y="3094352"/>
            <a:ext cx="2853175" cy="2993395"/>
          </a:xfrm>
          <a:prstGeom prst="rect">
            <a:avLst/>
          </a:prstGeom>
          <a:solidFill>
            <a:srgbClr val="009999"/>
          </a:solidFill>
          <a:ln>
            <a:solidFill>
              <a:schemeClr val="bg1"/>
            </a:solidFill>
          </a:ln>
        </p:spPr>
      </p:pic>
      <p:sp>
        <p:nvSpPr>
          <p:cNvPr id="5" name="Speech Bubble: Oval 4">
            <a:extLst>
              <a:ext uri="{FF2B5EF4-FFF2-40B4-BE49-F238E27FC236}">
                <a16:creationId xmlns:a16="http://schemas.microsoft.com/office/drawing/2014/main" id="{C69A2103-5B07-6F00-FC8A-E6302A3407C4}"/>
              </a:ext>
            </a:extLst>
          </p:cNvPr>
          <p:cNvSpPr/>
          <p:nvPr/>
        </p:nvSpPr>
        <p:spPr>
          <a:xfrm>
            <a:off x="8496300" y="1324134"/>
            <a:ext cx="2379087" cy="1138237"/>
          </a:xfrm>
          <a:prstGeom prst="wedgeEllipseCallout">
            <a:avLst>
              <a:gd name="adj1" fmla="val -49659"/>
              <a:gd name="adj2" fmla="val 65010"/>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Saturday </a:t>
            </a:r>
          </a:p>
          <a:p>
            <a:pPr algn="ctr"/>
            <a:r>
              <a:rPr lang="en-US" dirty="0"/>
              <a:t>Customer Service Hours</a:t>
            </a:r>
          </a:p>
        </p:txBody>
      </p:sp>
    </p:spTree>
    <p:extLst>
      <p:ext uri="{BB962C8B-B14F-4D97-AF65-F5344CB8AC3E}">
        <p14:creationId xmlns:p14="http://schemas.microsoft.com/office/powerpoint/2010/main" val="196947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D7D9-C3E0-BC10-5A2B-9D20B90AD3ED}"/>
              </a:ext>
            </a:extLst>
          </p:cNvPr>
          <p:cNvSpPr>
            <a:spLocks noGrp="1"/>
          </p:cNvSpPr>
          <p:nvPr>
            <p:ph type="title"/>
          </p:nvPr>
        </p:nvSpPr>
        <p:spPr/>
        <p:txBody>
          <a:bodyPr>
            <a:normAutofit/>
          </a:bodyPr>
          <a:lstStyle/>
          <a:p>
            <a:r>
              <a:rPr lang="en-US" sz="5800" dirty="0"/>
              <a:t>ENROLLMENT GUIDELINES</a:t>
            </a:r>
          </a:p>
        </p:txBody>
      </p:sp>
      <p:sp>
        <p:nvSpPr>
          <p:cNvPr id="3" name="Content Placeholder 2">
            <a:extLst>
              <a:ext uri="{FF2B5EF4-FFF2-40B4-BE49-F238E27FC236}">
                <a16:creationId xmlns:a16="http://schemas.microsoft.com/office/drawing/2014/main" id="{FE66B643-2124-6B35-C84B-74EF43AB1EEA}"/>
              </a:ext>
            </a:extLst>
          </p:cNvPr>
          <p:cNvSpPr>
            <a:spLocks noGrp="1"/>
          </p:cNvSpPr>
          <p:nvPr>
            <p:ph idx="1"/>
          </p:nvPr>
        </p:nvSpPr>
        <p:spPr/>
        <p:txBody>
          <a:bodyPr/>
          <a:lstStyle/>
          <a:p>
            <a:pPr>
              <a:buClr>
                <a:srgbClr val="009999"/>
              </a:buClr>
              <a:buFont typeface="Wingdings" panose="05000000000000000000" pitchFamily="2" charset="2"/>
              <a:buChar char="q"/>
            </a:pPr>
            <a:r>
              <a:rPr lang="en-US" dirty="0"/>
              <a:t>If a member is unable to log into KHRIS ESS and needs to complete a paper enrollment form, the form can be found online at </a:t>
            </a:r>
            <a:r>
              <a:rPr lang="en-US" dirty="0">
                <a:solidFill>
                  <a:srgbClr val="009999"/>
                </a:solidFill>
              </a:rPr>
              <a:t>KEHP.KY.GOV </a:t>
            </a:r>
            <a:r>
              <a:rPr lang="en-US" dirty="0"/>
              <a:t>under “forms”</a:t>
            </a:r>
          </a:p>
          <a:p>
            <a:pPr marL="0" indent="0">
              <a:buClr>
                <a:srgbClr val="009999"/>
              </a:buClr>
              <a:buNone/>
            </a:pPr>
            <a:endParaRPr lang="en-US" dirty="0"/>
          </a:p>
          <a:p>
            <a:pPr>
              <a:buClr>
                <a:srgbClr val="009999"/>
              </a:buClr>
              <a:buFont typeface="Wingdings" panose="05000000000000000000" pitchFamily="2" charset="2"/>
              <a:buChar char="q"/>
            </a:pPr>
            <a:r>
              <a:rPr lang="en-US" dirty="0">
                <a:hlinkClick r:id="rId2"/>
              </a:rPr>
              <a:t>KEHP-Forms for members (ky.gov)</a:t>
            </a:r>
            <a:endParaRPr lang="en-US" dirty="0"/>
          </a:p>
          <a:p>
            <a:pPr marL="0" indent="0">
              <a:buClr>
                <a:srgbClr val="009999"/>
              </a:buClr>
              <a:buNone/>
            </a:pPr>
            <a:endParaRPr lang="en-US" dirty="0"/>
          </a:p>
          <a:p>
            <a:pPr>
              <a:buClr>
                <a:srgbClr val="009999"/>
              </a:buClr>
              <a:buFont typeface="Wingdings" panose="05000000000000000000" pitchFamily="2" charset="2"/>
              <a:buChar char="q"/>
            </a:pPr>
            <a:r>
              <a:rPr lang="en-US" dirty="0"/>
              <a:t>Make sure the current form is being used</a:t>
            </a:r>
          </a:p>
        </p:txBody>
      </p:sp>
    </p:spTree>
    <p:extLst>
      <p:ext uri="{BB962C8B-B14F-4D97-AF65-F5344CB8AC3E}">
        <p14:creationId xmlns:p14="http://schemas.microsoft.com/office/powerpoint/2010/main" val="389632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04151-C98D-67C1-059A-52F6D9F30627}"/>
              </a:ext>
            </a:extLst>
          </p:cNvPr>
          <p:cNvPicPr>
            <a:picLocks noChangeAspect="1"/>
          </p:cNvPicPr>
          <p:nvPr/>
        </p:nvPicPr>
        <p:blipFill>
          <a:blip r:embed="rId2"/>
          <a:stretch>
            <a:fillRect/>
          </a:stretch>
        </p:blipFill>
        <p:spPr>
          <a:xfrm>
            <a:off x="5529152" y="1148538"/>
            <a:ext cx="4514850" cy="1924050"/>
          </a:xfrm>
          <a:prstGeom prst="rect">
            <a:avLst/>
          </a:prstGeom>
        </p:spPr>
      </p:pic>
      <p:graphicFrame>
        <p:nvGraphicFramePr>
          <p:cNvPr id="5" name="Table 4">
            <a:extLst>
              <a:ext uri="{FF2B5EF4-FFF2-40B4-BE49-F238E27FC236}">
                <a16:creationId xmlns:a16="http://schemas.microsoft.com/office/drawing/2014/main" id="{F6ED78C3-7C27-0B6C-70FE-8A14A00A7AB7}"/>
              </a:ext>
            </a:extLst>
          </p:cNvPr>
          <p:cNvGraphicFramePr>
            <a:graphicFrameLocks noGrp="1"/>
          </p:cNvGraphicFramePr>
          <p:nvPr>
            <p:extLst>
              <p:ext uri="{D42A27DB-BD31-4B8C-83A1-F6EECF244321}">
                <p14:modId xmlns:p14="http://schemas.microsoft.com/office/powerpoint/2010/main" val="2991411845"/>
              </p:ext>
            </p:extLst>
          </p:nvPr>
        </p:nvGraphicFramePr>
        <p:xfrm>
          <a:off x="0" y="6354500"/>
          <a:ext cx="12192000" cy="503499"/>
        </p:xfrm>
        <a:graphic>
          <a:graphicData uri="http://schemas.openxmlformats.org/drawingml/2006/table">
            <a:tbl>
              <a:tblPr/>
              <a:tblGrid>
                <a:gridCol w="12192000">
                  <a:extLst>
                    <a:ext uri="{9D8B030D-6E8A-4147-A177-3AD203B41FA5}">
                      <a16:colId xmlns:a16="http://schemas.microsoft.com/office/drawing/2014/main" val="3974240344"/>
                    </a:ext>
                  </a:extLst>
                </a:gridCol>
              </a:tblGrid>
              <a:tr h="503499">
                <a:tc>
                  <a:txBody>
                    <a:bodyPr/>
                    <a:lstStyle/>
                    <a:p>
                      <a:endParaRPr lang="en-US" dirty="0"/>
                    </a:p>
                  </a:txBody>
                  <a:tcPr>
                    <a:lnL w="12700" cmpd="sng">
                      <a:solidFill>
                        <a:srgbClr val="009999"/>
                      </a:solidFill>
                      <a:prstDash val="solid"/>
                    </a:lnL>
                    <a:lnR w="12700" cmpd="sng">
                      <a:solidFill>
                        <a:srgbClr val="009999"/>
                      </a:solidFill>
                      <a:prstDash val="solid"/>
                    </a:lnR>
                    <a:lnT w="12700" cmpd="sng">
                      <a:solidFill>
                        <a:srgbClr val="009999"/>
                      </a:solidFill>
                      <a:prstDash val="solid"/>
                    </a:lnT>
                    <a:lnB w="12700" cmpd="sng">
                      <a:solidFill>
                        <a:srgbClr val="009999"/>
                      </a:solidFill>
                      <a:prstDash val="solid"/>
                    </a:lnB>
                    <a:solidFill>
                      <a:srgbClr val="009999"/>
                    </a:solidFill>
                  </a:tcPr>
                </a:tc>
                <a:extLst>
                  <a:ext uri="{0D108BD9-81ED-4DB2-BD59-A6C34878D82A}">
                    <a16:rowId xmlns:a16="http://schemas.microsoft.com/office/drawing/2014/main" val="1273329902"/>
                  </a:ext>
                </a:extLst>
              </a:tr>
            </a:tbl>
          </a:graphicData>
        </a:graphic>
      </p:graphicFrame>
      <p:sp>
        <p:nvSpPr>
          <p:cNvPr id="6" name="Oval 5">
            <a:extLst>
              <a:ext uri="{FF2B5EF4-FFF2-40B4-BE49-F238E27FC236}">
                <a16:creationId xmlns:a16="http://schemas.microsoft.com/office/drawing/2014/main" id="{FCC71299-E03E-6FA3-109D-ADA23AC8EB24}"/>
              </a:ext>
            </a:extLst>
          </p:cNvPr>
          <p:cNvSpPr/>
          <p:nvPr/>
        </p:nvSpPr>
        <p:spPr>
          <a:xfrm>
            <a:off x="489097" y="595423"/>
            <a:ext cx="5040055" cy="4561368"/>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ADDITIONAL </a:t>
            </a:r>
          </a:p>
          <a:p>
            <a:pPr algn="ctr"/>
            <a:r>
              <a:rPr lang="en-US" sz="4800" dirty="0">
                <a:solidFill>
                  <a:schemeClr val="tx1"/>
                </a:solidFill>
              </a:rPr>
              <a:t>BENEFITS </a:t>
            </a:r>
          </a:p>
          <a:p>
            <a:pPr algn="ctr"/>
            <a:r>
              <a:rPr lang="en-US" sz="4800" dirty="0">
                <a:solidFill>
                  <a:schemeClr val="tx1"/>
                </a:solidFill>
              </a:rPr>
              <a:t>THAT ARE FREE</a:t>
            </a:r>
          </a:p>
        </p:txBody>
      </p:sp>
    </p:spTree>
    <p:extLst>
      <p:ext uri="{BB962C8B-B14F-4D97-AF65-F5344CB8AC3E}">
        <p14:creationId xmlns:p14="http://schemas.microsoft.com/office/powerpoint/2010/main" val="3175255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8D48-CD54-12F2-AA24-904358B986D0}"/>
              </a:ext>
            </a:extLst>
          </p:cNvPr>
          <p:cNvSpPr>
            <a:spLocks noGrp="1"/>
          </p:cNvSpPr>
          <p:nvPr>
            <p:ph type="title"/>
          </p:nvPr>
        </p:nvSpPr>
        <p:spPr>
          <a:xfrm>
            <a:off x="-711200" y="1"/>
            <a:ext cx="12065000" cy="903110"/>
          </a:xfrm>
        </p:spPr>
        <p:txBody>
          <a:bodyPr/>
          <a:lstStyle/>
          <a:p>
            <a:pPr algn="ctr"/>
            <a:r>
              <a:rPr lang="en-US" dirty="0"/>
              <a:t>ADDITIONAL BENEFITS</a:t>
            </a:r>
          </a:p>
        </p:txBody>
      </p:sp>
      <p:sp>
        <p:nvSpPr>
          <p:cNvPr id="3" name="Content Placeholder 2">
            <a:extLst>
              <a:ext uri="{FF2B5EF4-FFF2-40B4-BE49-F238E27FC236}">
                <a16:creationId xmlns:a16="http://schemas.microsoft.com/office/drawing/2014/main" id="{E5FC2D95-833C-3C08-75B7-4045EE99A7FB}"/>
              </a:ext>
            </a:extLst>
          </p:cNvPr>
          <p:cNvSpPr>
            <a:spLocks noGrp="1"/>
          </p:cNvSpPr>
          <p:nvPr>
            <p:ph idx="1"/>
          </p:nvPr>
        </p:nvSpPr>
        <p:spPr>
          <a:xfrm>
            <a:off x="959556" y="903111"/>
            <a:ext cx="10394244" cy="5813778"/>
          </a:xfrm>
        </p:spPr>
        <p:txBody>
          <a:bodyPr>
            <a:normAutofit/>
          </a:bodyPr>
          <a:lstStyle/>
          <a:p>
            <a:pPr>
              <a:buClr>
                <a:srgbClr val="009999"/>
              </a:buClr>
              <a:buFont typeface="Wingdings" panose="05000000000000000000" pitchFamily="2" charset="2"/>
              <a:buChar char="q"/>
            </a:pPr>
            <a:r>
              <a:rPr lang="en-US" dirty="0" err="1"/>
              <a:t>Livehealth</a:t>
            </a:r>
            <a:r>
              <a:rPr lang="en-US" dirty="0"/>
              <a:t> online for Medical &amp; Behavioral</a:t>
            </a:r>
          </a:p>
          <a:p>
            <a:pPr>
              <a:buClr>
                <a:srgbClr val="009999"/>
              </a:buClr>
              <a:buFont typeface="Wingdings" panose="05000000000000000000" pitchFamily="2" charset="2"/>
              <a:buChar char="q"/>
            </a:pPr>
            <a:r>
              <a:rPr lang="en-US" dirty="0"/>
              <a:t>Rethink</a:t>
            </a:r>
          </a:p>
          <a:p>
            <a:pPr>
              <a:buClr>
                <a:srgbClr val="009999"/>
              </a:buClr>
              <a:buFont typeface="Wingdings" panose="05000000000000000000" pitchFamily="2" charset="2"/>
              <a:buChar char="q"/>
            </a:pPr>
            <a:r>
              <a:rPr lang="en-US" dirty="0"/>
              <a:t>DSME</a:t>
            </a:r>
          </a:p>
          <a:p>
            <a:pPr>
              <a:buClr>
                <a:srgbClr val="009999"/>
              </a:buClr>
              <a:buFont typeface="Wingdings" panose="05000000000000000000" pitchFamily="2" charset="2"/>
              <a:buChar char="q"/>
            </a:pPr>
            <a:r>
              <a:rPr lang="en-US" dirty="0"/>
              <a:t>DPP-LARK</a:t>
            </a:r>
          </a:p>
          <a:p>
            <a:pPr>
              <a:buClr>
                <a:srgbClr val="009999"/>
              </a:buClr>
              <a:buFont typeface="Wingdings" panose="05000000000000000000" pitchFamily="2" charset="2"/>
              <a:buChar char="q"/>
            </a:pPr>
            <a:r>
              <a:rPr lang="en-US" dirty="0"/>
              <a:t>Building Healthy Families</a:t>
            </a:r>
          </a:p>
          <a:p>
            <a:pPr>
              <a:buClr>
                <a:srgbClr val="009999"/>
              </a:buClr>
              <a:buFont typeface="Wingdings" panose="05000000000000000000" pitchFamily="2" charset="2"/>
              <a:buChar char="q"/>
            </a:pPr>
            <a:r>
              <a:rPr lang="en-US" dirty="0"/>
              <a:t>Castlight</a:t>
            </a:r>
          </a:p>
          <a:p>
            <a:pPr>
              <a:buClr>
                <a:srgbClr val="009999"/>
              </a:buClr>
              <a:buFont typeface="Wingdings" panose="05000000000000000000" pitchFamily="2" charset="2"/>
              <a:buChar char="q"/>
            </a:pPr>
            <a:r>
              <a:rPr lang="en-US" dirty="0" err="1"/>
              <a:t>SmartShopper</a:t>
            </a:r>
            <a:endParaRPr lang="en-US" dirty="0"/>
          </a:p>
          <a:p>
            <a:pPr>
              <a:buClr>
                <a:srgbClr val="009999"/>
              </a:buClr>
              <a:buFont typeface="Wingdings" panose="05000000000000000000" pitchFamily="2" charset="2"/>
              <a:buChar char="q"/>
            </a:pPr>
            <a:r>
              <a:rPr lang="en-US" dirty="0"/>
              <a:t>UK Healthcare Acupuncture Program</a:t>
            </a:r>
          </a:p>
          <a:p>
            <a:pPr>
              <a:buClr>
                <a:srgbClr val="009999"/>
              </a:buClr>
              <a:buFont typeface="Wingdings" panose="05000000000000000000" pitchFamily="2" charset="2"/>
              <a:buChar char="q"/>
            </a:pPr>
            <a:r>
              <a:rPr lang="en-US" dirty="0"/>
              <a:t>Live Tobacco Free Program</a:t>
            </a:r>
          </a:p>
          <a:p>
            <a:pPr>
              <a:buClr>
                <a:srgbClr val="009999"/>
              </a:buClr>
              <a:buFont typeface="Wingdings" panose="05000000000000000000" pitchFamily="2" charset="2"/>
              <a:buChar char="q"/>
            </a:pPr>
            <a:r>
              <a:rPr lang="en-US" dirty="0"/>
              <a:t>Carrum</a:t>
            </a:r>
          </a:p>
          <a:p>
            <a:pPr>
              <a:buClr>
                <a:srgbClr val="009999"/>
              </a:buClr>
              <a:buFont typeface="Wingdings" panose="05000000000000000000" pitchFamily="2" charset="2"/>
              <a:buChar char="q"/>
            </a:pPr>
            <a:r>
              <a:rPr lang="en-US" dirty="0"/>
              <a:t>CVS Weight Management Pilot Program</a:t>
            </a:r>
          </a:p>
          <a:p>
            <a:pPr marL="0" indent="0">
              <a:buClr>
                <a:srgbClr val="009999"/>
              </a:buClr>
              <a:buNone/>
            </a:pPr>
            <a:endParaRPr lang="en-US" dirty="0"/>
          </a:p>
        </p:txBody>
      </p:sp>
      <p:graphicFrame>
        <p:nvGraphicFramePr>
          <p:cNvPr id="4" name="Table 3">
            <a:extLst>
              <a:ext uri="{FF2B5EF4-FFF2-40B4-BE49-F238E27FC236}">
                <a16:creationId xmlns:a16="http://schemas.microsoft.com/office/drawing/2014/main" id="{82DFCA96-1F68-E1A5-9028-0FE40D5FB6D1}"/>
              </a:ext>
            </a:extLst>
          </p:cNvPr>
          <p:cNvGraphicFramePr>
            <a:graphicFrameLocks noGrp="1"/>
          </p:cNvGraphicFramePr>
          <p:nvPr>
            <p:extLst>
              <p:ext uri="{D42A27DB-BD31-4B8C-83A1-F6EECF244321}">
                <p14:modId xmlns:p14="http://schemas.microsoft.com/office/powerpoint/2010/main" val="969847001"/>
              </p:ext>
            </p:extLst>
          </p:nvPr>
        </p:nvGraphicFramePr>
        <p:xfrm>
          <a:off x="0" y="6492238"/>
          <a:ext cx="12192000" cy="365760"/>
        </p:xfrm>
        <a:graphic>
          <a:graphicData uri="http://schemas.openxmlformats.org/drawingml/2006/table">
            <a:tbl>
              <a:tblPr/>
              <a:tblGrid>
                <a:gridCol w="12192000">
                  <a:extLst>
                    <a:ext uri="{9D8B030D-6E8A-4147-A177-3AD203B41FA5}">
                      <a16:colId xmlns:a16="http://schemas.microsoft.com/office/drawing/2014/main" val="3409710209"/>
                    </a:ext>
                  </a:extLst>
                </a:gridCol>
              </a:tblGrid>
              <a:tr h="141109">
                <a:tc>
                  <a:txBody>
                    <a:bodyPr/>
                    <a:lstStyle/>
                    <a:p>
                      <a:endParaRPr lang="en-US" dirty="0"/>
                    </a:p>
                  </a:txBody>
                  <a:tcPr>
                    <a:lnL w="12700" cmpd="sng">
                      <a:solidFill>
                        <a:srgbClr val="009999"/>
                      </a:solidFill>
                      <a:prstDash val="solid"/>
                    </a:lnL>
                    <a:lnR w="12700" cmpd="sng">
                      <a:solidFill>
                        <a:srgbClr val="009999"/>
                      </a:solidFill>
                      <a:prstDash val="solid"/>
                    </a:lnR>
                    <a:lnT w="12700" cmpd="sng">
                      <a:solidFill>
                        <a:srgbClr val="009999"/>
                      </a:solidFill>
                      <a:prstDash val="solid"/>
                    </a:lnT>
                    <a:lnB w="12700" cmpd="sng">
                      <a:solidFill>
                        <a:srgbClr val="009999"/>
                      </a:solidFill>
                      <a:prstDash val="solid"/>
                    </a:lnB>
                    <a:solidFill>
                      <a:srgbClr val="009999"/>
                    </a:solidFill>
                  </a:tcPr>
                </a:tc>
                <a:extLst>
                  <a:ext uri="{0D108BD9-81ED-4DB2-BD59-A6C34878D82A}">
                    <a16:rowId xmlns:a16="http://schemas.microsoft.com/office/drawing/2014/main" val="2294335262"/>
                  </a:ext>
                </a:extLst>
              </a:tr>
            </a:tbl>
          </a:graphicData>
        </a:graphic>
      </p:graphicFrame>
    </p:spTree>
    <p:extLst>
      <p:ext uri="{BB962C8B-B14F-4D97-AF65-F5344CB8AC3E}">
        <p14:creationId xmlns:p14="http://schemas.microsoft.com/office/powerpoint/2010/main" val="3716548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CC0DC8-D0E3-ADB9-7A2B-27362509403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D8F9D02-16F7-ECFD-C96D-82E5B2180E98}"/>
              </a:ext>
            </a:extLst>
          </p:cNvPr>
          <p:cNvSpPr>
            <a:spLocks noGrp="1"/>
          </p:cNvSpPr>
          <p:nvPr>
            <p:ph idx="1"/>
          </p:nvPr>
        </p:nvSpPr>
        <p:spPr>
          <a:xfrm>
            <a:off x="4772025" y="214489"/>
            <a:ext cx="7419975" cy="6564489"/>
          </a:xfrm>
        </p:spPr>
        <p:txBody>
          <a:bodyPr/>
          <a:lstStyle/>
          <a:p>
            <a:pPr>
              <a:buClr>
                <a:srgbClr val="009999"/>
              </a:buClr>
              <a:buFont typeface="Wingdings" panose="05000000000000000000" pitchFamily="2" charset="2"/>
              <a:buChar char="q"/>
            </a:pPr>
            <a:endParaRPr lang="en-US" sz="2400" dirty="0"/>
          </a:p>
          <a:p>
            <a:pPr>
              <a:buClr>
                <a:srgbClr val="009999"/>
              </a:buClr>
              <a:buFont typeface="Wingdings" panose="05000000000000000000" pitchFamily="2" charset="2"/>
              <a:buChar char="q"/>
            </a:pPr>
            <a:endParaRPr lang="en-US" sz="2400" dirty="0"/>
          </a:p>
          <a:p>
            <a:pPr>
              <a:buClr>
                <a:srgbClr val="009999"/>
              </a:buClr>
              <a:buFont typeface="Wingdings" panose="05000000000000000000" pitchFamily="2" charset="2"/>
              <a:buChar char="q"/>
            </a:pPr>
            <a:r>
              <a:rPr lang="en-US" sz="2400" dirty="0"/>
              <a:t>The </a:t>
            </a:r>
            <a:r>
              <a:rPr lang="en-US" sz="2400" b="1" dirty="0">
                <a:solidFill>
                  <a:srgbClr val="FF0000"/>
                </a:solidFill>
              </a:rPr>
              <a:t>deadline</a:t>
            </a:r>
            <a:r>
              <a:rPr lang="en-US" sz="2400" dirty="0"/>
              <a:t> for Open Enrollment 2024 is October 27, 2023</a:t>
            </a:r>
          </a:p>
          <a:p>
            <a:pPr>
              <a:buClr>
                <a:srgbClr val="009999"/>
              </a:buClr>
              <a:buFont typeface="Wingdings" panose="05000000000000000000" pitchFamily="2" charset="2"/>
              <a:buChar char="q"/>
            </a:pPr>
            <a:r>
              <a:rPr lang="en-US" sz="2400" dirty="0"/>
              <a:t>If an employee submits an Open Enrollment paper application to the agency, it must be entered into KHRIS by the IC/HRG no later than November 13, 2023.</a:t>
            </a:r>
          </a:p>
          <a:p>
            <a:pPr>
              <a:buClr>
                <a:srgbClr val="009999"/>
              </a:buClr>
              <a:buFont typeface="Wingdings" panose="05000000000000000000" pitchFamily="2" charset="2"/>
              <a:buChar char="q"/>
            </a:pPr>
            <a:r>
              <a:rPr lang="en-US" sz="2400" dirty="0"/>
              <a:t>If you need assistance, email inquiries to </a:t>
            </a:r>
            <a:r>
              <a:rPr lang="en-US" sz="2400" b="1" dirty="0">
                <a:solidFill>
                  <a:srgbClr val="009999"/>
                </a:solidFill>
                <a:hlinkClick r:id="rId2">
                  <a:extLst>
                    <a:ext uri="{A12FA001-AC4F-418D-AE19-62706E023703}">
                      <ahyp:hlinkClr xmlns:ahyp="http://schemas.microsoft.com/office/drawing/2018/hyperlinkcolor" val="tx"/>
                    </a:ext>
                  </a:extLst>
                </a:hlinkClick>
              </a:rPr>
              <a:t>EIB@KY.GOV</a:t>
            </a:r>
            <a:endParaRPr lang="en-US" sz="2400" b="1" dirty="0">
              <a:solidFill>
                <a:srgbClr val="009999"/>
              </a:solidFill>
            </a:endParaRPr>
          </a:p>
          <a:p>
            <a:pPr>
              <a:buClr>
                <a:srgbClr val="009999"/>
              </a:buClr>
              <a:buFont typeface="Wingdings" panose="05000000000000000000" pitchFamily="2" charset="2"/>
              <a:buChar char="q"/>
            </a:pPr>
            <a:r>
              <a:rPr lang="en-US" sz="2400" dirty="0"/>
              <a:t>Members can send their inquiries at </a:t>
            </a:r>
            <a:r>
              <a:rPr lang="en-US" sz="2400" b="1" dirty="0">
                <a:solidFill>
                  <a:srgbClr val="009999"/>
                </a:solidFill>
                <a:hlinkClick r:id="rId3">
                  <a:extLst>
                    <a:ext uri="{A12FA001-AC4F-418D-AE19-62706E023703}">
                      <ahyp:hlinkClr xmlns:ahyp="http://schemas.microsoft.com/office/drawing/2018/hyperlinkcolor" val="tx"/>
                    </a:ext>
                  </a:extLst>
                </a:hlinkClick>
              </a:rPr>
              <a:t>KEHP@KY.GOV</a:t>
            </a:r>
            <a:endParaRPr lang="en-US" sz="2400" b="1" dirty="0">
              <a:solidFill>
                <a:srgbClr val="009999"/>
              </a:solidFill>
            </a:endParaRPr>
          </a:p>
          <a:p>
            <a:pPr>
              <a:buClr>
                <a:srgbClr val="009999"/>
              </a:buClr>
              <a:buFont typeface="Wingdings" panose="05000000000000000000" pitchFamily="2" charset="2"/>
              <a:buChar char="q"/>
            </a:pPr>
            <a:r>
              <a:rPr lang="en-US" sz="2400" dirty="0"/>
              <a:t>For inquiries on Dental, Vision, &amp; Life can be sent to </a:t>
            </a:r>
            <a:r>
              <a:rPr lang="en-US" sz="2400" b="1" dirty="0">
                <a:solidFill>
                  <a:srgbClr val="009999"/>
                </a:solidFill>
                <a:hlinkClick r:id="rId4">
                  <a:extLst>
                    <a:ext uri="{A12FA001-AC4F-418D-AE19-62706E023703}">
                      <ahyp:hlinkClr xmlns:ahyp="http://schemas.microsoft.com/office/drawing/2018/hyperlinkcolor" val="tx"/>
                    </a:ext>
                  </a:extLst>
                </a:hlinkClick>
              </a:rPr>
              <a:t>optionalinsurance@ky.gov</a:t>
            </a:r>
            <a:r>
              <a:rPr lang="en-US" sz="2400" b="1" dirty="0">
                <a:solidFill>
                  <a:srgbClr val="009999"/>
                </a:solidFill>
              </a:rPr>
              <a:t> </a:t>
            </a:r>
            <a:r>
              <a:rPr lang="en-US" sz="2400" dirty="0"/>
              <a:t>or call (502) 564-4774.</a:t>
            </a:r>
          </a:p>
          <a:p>
            <a:pPr>
              <a:buClr>
                <a:srgbClr val="009999"/>
              </a:buClr>
              <a:buFont typeface="Wingdings" panose="05000000000000000000" pitchFamily="2" charset="2"/>
              <a:buChar char="q"/>
            </a:pPr>
            <a:r>
              <a:rPr lang="en-US" sz="2400" dirty="0"/>
              <a:t>Anthem is available for inquiries at 844-402-KEHP (5347).</a:t>
            </a:r>
          </a:p>
          <a:p>
            <a:pPr marL="0" indent="0">
              <a:buClr>
                <a:srgbClr val="009999"/>
              </a:buClr>
              <a:buNone/>
            </a:pPr>
            <a:endParaRPr lang="en-US" dirty="0"/>
          </a:p>
        </p:txBody>
      </p:sp>
      <p:sp>
        <p:nvSpPr>
          <p:cNvPr id="6" name="Text Placeholder 5">
            <a:extLst>
              <a:ext uri="{FF2B5EF4-FFF2-40B4-BE49-F238E27FC236}">
                <a16:creationId xmlns:a16="http://schemas.microsoft.com/office/drawing/2014/main" id="{3CFA47A2-D4A8-EC72-DD3B-68CEC1B673DB}"/>
              </a:ext>
            </a:extLst>
          </p:cNvPr>
          <p:cNvSpPr>
            <a:spLocks noGrp="1"/>
          </p:cNvSpPr>
          <p:nvPr>
            <p:ph type="body" sz="half" idx="2"/>
          </p:nvPr>
        </p:nvSpPr>
        <p:spPr>
          <a:xfrm>
            <a:off x="0" y="79022"/>
            <a:ext cx="4772025" cy="6778978"/>
          </a:xfrm>
          <a:solidFill>
            <a:srgbClr val="009999"/>
          </a:solidFill>
        </p:spPr>
        <p:txBody>
          <a:bodyPr>
            <a:normAutofit/>
          </a:bodyPr>
          <a:lstStyle/>
          <a:p>
            <a:endParaRPr lang="en-US" sz="5800" dirty="0"/>
          </a:p>
          <a:p>
            <a:endParaRPr lang="en-US" sz="5800" dirty="0"/>
          </a:p>
          <a:p>
            <a:endParaRPr lang="en-US" sz="5800" dirty="0"/>
          </a:p>
          <a:p>
            <a:r>
              <a:rPr lang="en-US" sz="5800" dirty="0"/>
              <a:t>CLOSING</a:t>
            </a:r>
          </a:p>
        </p:txBody>
      </p:sp>
    </p:spTree>
    <p:extLst>
      <p:ext uri="{BB962C8B-B14F-4D97-AF65-F5344CB8AC3E}">
        <p14:creationId xmlns:p14="http://schemas.microsoft.com/office/powerpoint/2010/main" val="25302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blackboard, clipart, domestic cat&#10;&#10;Description automatically generated">
            <a:extLst>
              <a:ext uri="{FF2B5EF4-FFF2-40B4-BE49-F238E27FC236}">
                <a16:creationId xmlns:a16="http://schemas.microsoft.com/office/drawing/2014/main" id="{0715CF05-21D0-EFD3-68EA-EB1BCDF033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68686"/>
            <a:ext cx="12192000" cy="4920628"/>
          </a:xfrm>
          <a:prstGeom prst="rect">
            <a:avLst/>
          </a:prstGeom>
        </p:spPr>
      </p:pic>
      <p:sp>
        <p:nvSpPr>
          <p:cNvPr id="9" name="TextBox 8">
            <a:extLst>
              <a:ext uri="{FF2B5EF4-FFF2-40B4-BE49-F238E27FC236}">
                <a16:creationId xmlns:a16="http://schemas.microsoft.com/office/drawing/2014/main" id="{B558D16A-479D-5052-4CDE-1092950ACC80}"/>
              </a:ext>
            </a:extLst>
          </p:cNvPr>
          <p:cNvSpPr txBox="1"/>
          <p:nvPr/>
        </p:nvSpPr>
        <p:spPr>
          <a:xfrm>
            <a:off x="0" y="5889314"/>
            <a:ext cx="12192000" cy="230832"/>
          </a:xfrm>
          <a:prstGeom prst="rect">
            <a:avLst/>
          </a:prstGeom>
          <a:noFill/>
        </p:spPr>
        <p:txBody>
          <a:bodyPr wrap="square" rtlCol="0">
            <a:spAutoFit/>
          </a:bodyPr>
          <a:lstStyle/>
          <a:p>
            <a:r>
              <a:rPr lang="en-US" sz="900">
                <a:hlinkClick r:id="rId3" tooltip="https://freepngimg.com/png/87481-of-thanks-letter-text-logo-calligraphy-drawing"/>
              </a:rPr>
              <a:t>This Photo</a:t>
            </a:r>
            <a:r>
              <a:rPr lang="en-US" sz="900"/>
              <a:t> by Unknown Author is licensed under </a:t>
            </a:r>
            <a:r>
              <a:rPr lang="en-US" sz="900">
                <a:hlinkClick r:id="rId4" tooltip="https://creativecommons.org/licenses/by-nc/3.0/"/>
              </a:rPr>
              <a:t>CC BY-NC</a:t>
            </a:r>
            <a:endParaRPr lang="en-US" sz="900"/>
          </a:p>
        </p:txBody>
      </p:sp>
      <p:graphicFrame>
        <p:nvGraphicFramePr>
          <p:cNvPr id="10" name="Table 9">
            <a:extLst>
              <a:ext uri="{FF2B5EF4-FFF2-40B4-BE49-F238E27FC236}">
                <a16:creationId xmlns:a16="http://schemas.microsoft.com/office/drawing/2014/main" id="{7F3B0968-2D70-74CA-B6AE-4D386352FAB8}"/>
              </a:ext>
            </a:extLst>
          </p:cNvPr>
          <p:cNvGraphicFramePr>
            <a:graphicFrameLocks noGrp="1"/>
          </p:cNvGraphicFramePr>
          <p:nvPr>
            <p:extLst>
              <p:ext uri="{D42A27DB-BD31-4B8C-83A1-F6EECF244321}">
                <p14:modId xmlns:p14="http://schemas.microsoft.com/office/powerpoint/2010/main" val="2593384702"/>
              </p:ext>
            </p:extLst>
          </p:nvPr>
        </p:nvGraphicFramePr>
        <p:xfrm>
          <a:off x="0" y="5889314"/>
          <a:ext cx="12191998" cy="899825"/>
        </p:xfrm>
        <a:graphic>
          <a:graphicData uri="http://schemas.openxmlformats.org/drawingml/2006/table">
            <a:tbl>
              <a:tblPr/>
              <a:tblGrid>
                <a:gridCol w="12191998">
                  <a:extLst>
                    <a:ext uri="{9D8B030D-6E8A-4147-A177-3AD203B41FA5}">
                      <a16:colId xmlns:a16="http://schemas.microsoft.com/office/drawing/2014/main" val="3682202756"/>
                    </a:ext>
                  </a:extLst>
                </a:gridCol>
              </a:tblGrid>
              <a:tr h="899825">
                <a:tc>
                  <a:txBody>
                    <a:bodyPr/>
                    <a:lstStyle/>
                    <a:p>
                      <a:endParaRPr lang="en-US" dirty="0"/>
                    </a:p>
                  </a:txBody>
                  <a:tcPr>
                    <a:lnL w="12700" cmpd="sng">
                      <a:solidFill>
                        <a:srgbClr val="009999"/>
                      </a:solidFill>
                      <a:prstDash val="solid"/>
                    </a:lnL>
                    <a:lnR w="12700" cmpd="sng">
                      <a:solidFill>
                        <a:srgbClr val="009999"/>
                      </a:solidFill>
                      <a:prstDash val="solid"/>
                    </a:lnR>
                    <a:lnT w="12700" cmpd="sng">
                      <a:solidFill>
                        <a:srgbClr val="009999"/>
                      </a:solidFill>
                      <a:prstDash val="solid"/>
                    </a:lnT>
                    <a:lnB w="12700" cmpd="sng">
                      <a:solidFill>
                        <a:srgbClr val="009999"/>
                      </a:solidFill>
                      <a:prstDash val="solid"/>
                    </a:lnB>
                    <a:solidFill>
                      <a:srgbClr val="009999"/>
                    </a:solidFill>
                  </a:tcPr>
                </a:tc>
                <a:extLst>
                  <a:ext uri="{0D108BD9-81ED-4DB2-BD59-A6C34878D82A}">
                    <a16:rowId xmlns:a16="http://schemas.microsoft.com/office/drawing/2014/main" val="4034291492"/>
                  </a:ext>
                </a:extLst>
              </a:tr>
            </a:tbl>
          </a:graphicData>
        </a:graphic>
      </p:graphicFrame>
      <p:graphicFrame>
        <p:nvGraphicFramePr>
          <p:cNvPr id="11" name="Table 10">
            <a:extLst>
              <a:ext uri="{FF2B5EF4-FFF2-40B4-BE49-F238E27FC236}">
                <a16:creationId xmlns:a16="http://schemas.microsoft.com/office/drawing/2014/main" id="{B7C4F527-BFD3-23CD-3F9B-953C79B46D81}"/>
              </a:ext>
            </a:extLst>
          </p:cNvPr>
          <p:cNvGraphicFramePr>
            <a:graphicFrameLocks noGrp="1"/>
          </p:cNvGraphicFramePr>
          <p:nvPr>
            <p:extLst>
              <p:ext uri="{D42A27DB-BD31-4B8C-83A1-F6EECF244321}">
                <p14:modId xmlns:p14="http://schemas.microsoft.com/office/powerpoint/2010/main" val="3544119852"/>
              </p:ext>
            </p:extLst>
          </p:nvPr>
        </p:nvGraphicFramePr>
        <p:xfrm>
          <a:off x="0" y="68861"/>
          <a:ext cx="12192000" cy="556543"/>
        </p:xfrm>
        <a:graphic>
          <a:graphicData uri="http://schemas.openxmlformats.org/drawingml/2006/table">
            <a:tbl>
              <a:tblPr/>
              <a:tblGrid>
                <a:gridCol w="12192000">
                  <a:extLst>
                    <a:ext uri="{9D8B030D-6E8A-4147-A177-3AD203B41FA5}">
                      <a16:colId xmlns:a16="http://schemas.microsoft.com/office/drawing/2014/main" val="820988867"/>
                    </a:ext>
                  </a:extLst>
                </a:gridCol>
              </a:tblGrid>
              <a:tr h="556543">
                <a:tc>
                  <a:txBody>
                    <a:bodyPr/>
                    <a:lstStyle/>
                    <a:p>
                      <a:endParaRPr lang="en-US" dirty="0"/>
                    </a:p>
                  </a:txBody>
                  <a:tcPr>
                    <a:lnL w="12700" cmpd="sng">
                      <a:solidFill>
                        <a:srgbClr val="009999"/>
                      </a:solidFill>
                      <a:prstDash val="solid"/>
                    </a:lnL>
                    <a:lnR w="12700" cmpd="sng">
                      <a:solidFill>
                        <a:srgbClr val="009999"/>
                      </a:solidFill>
                      <a:prstDash val="solid"/>
                    </a:lnR>
                    <a:lnT w="12700" cmpd="sng">
                      <a:solidFill>
                        <a:srgbClr val="009999"/>
                      </a:solidFill>
                      <a:prstDash val="solid"/>
                    </a:lnT>
                    <a:lnB w="12700" cmpd="sng">
                      <a:solidFill>
                        <a:srgbClr val="009999"/>
                      </a:solidFill>
                      <a:prstDash val="solid"/>
                    </a:lnB>
                    <a:solidFill>
                      <a:srgbClr val="009999"/>
                    </a:solidFill>
                  </a:tcPr>
                </a:tc>
                <a:extLst>
                  <a:ext uri="{0D108BD9-81ED-4DB2-BD59-A6C34878D82A}">
                    <a16:rowId xmlns:a16="http://schemas.microsoft.com/office/drawing/2014/main" val="298363579"/>
                  </a:ext>
                </a:extLst>
              </a:tr>
            </a:tbl>
          </a:graphicData>
        </a:graphic>
      </p:graphicFrame>
    </p:spTree>
    <p:extLst>
      <p:ext uri="{BB962C8B-B14F-4D97-AF65-F5344CB8AC3E}">
        <p14:creationId xmlns:p14="http://schemas.microsoft.com/office/powerpoint/2010/main" val="39376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AFD6-C822-C327-9036-9B50B0C1869F}"/>
              </a:ext>
            </a:extLst>
          </p:cNvPr>
          <p:cNvSpPr>
            <a:spLocks noGrp="1"/>
          </p:cNvSpPr>
          <p:nvPr>
            <p:ph type="title"/>
          </p:nvPr>
        </p:nvSpPr>
        <p:spPr/>
        <p:txBody>
          <a:bodyPr>
            <a:normAutofit/>
          </a:bodyPr>
          <a:lstStyle/>
          <a:p>
            <a:pPr algn="ctr"/>
            <a:r>
              <a:rPr lang="en-US" sz="4800" dirty="0"/>
              <a:t>PARTNER INFORMATION</a:t>
            </a:r>
          </a:p>
        </p:txBody>
      </p:sp>
      <p:pic>
        <p:nvPicPr>
          <p:cNvPr id="4" name="Content Placeholder 4" descr="Stick figure families holding hands">
            <a:extLst>
              <a:ext uri="{FF2B5EF4-FFF2-40B4-BE49-F238E27FC236}">
                <a16:creationId xmlns:a16="http://schemas.microsoft.com/office/drawing/2014/main" id="{FEEAE705-1DFD-0FC0-ACE9-0E1CB70115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6082" y="1517400"/>
            <a:ext cx="7472044" cy="4351338"/>
          </a:xfrm>
        </p:spPr>
      </p:pic>
      <p:graphicFrame>
        <p:nvGraphicFramePr>
          <p:cNvPr id="3" name="Table 2">
            <a:extLst>
              <a:ext uri="{FF2B5EF4-FFF2-40B4-BE49-F238E27FC236}">
                <a16:creationId xmlns:a16="http://schemas.microsoft.com/office/drawing/2014/main" id="{4FB40E16-4330-2A48-638F-2AE37D501E93}"/>
              </a:ext>
            </a:extLst>
          </p:cNvPr>
          <p:cNvGraphicFramePr>
            <a:graphicFrameLocks noGrp="1"/>
          </p:cNvGraphicFramePr>
          <p:nvPr>
            <p:extLst>
              <p:ext uri="{D42A27DB-BD31-4B8C-83A1-F6EECF244321}">
                <p14:modId xmlns:p14="http://schemas.microsoft.com/office/powerpoint/2010/main" val="2304407183"/>
              </p:ext>
            </p:extLst>
          </p:nvPr>
        </p:nvGraphicFramePr>
        <p:xfrm>
          <a:off x="0" y="6492239"/>
          <a:ext cx="12192000" cy="365760"/>
        </p:xfrm>
        <a:graphic>
          <a:graphicData uri="http://schemas.openxmlformats.org/drawingml/2006/table">
            <a:tbl>
              <a:tblPr/>
              <a:tblGrid>
                <a:gridCol w="12192000">
                  <a:extLst>
                    <a:ext uri="{9D8B030D-6E8A-4147-A177-3AD203B41FA5}">
                      <a16:colId xmlns:a16="http://schemas.microsoft.com/office/drawing/2014/main" val="2038562073"/>
                    </a:ext>
                  </a:extLst>
                </a:gridCol>
              </a:tblGrid>
              <a:tr h="36512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9999"/>
                    </a:solidFill>
                  </a:tcPr>
                </a:tc>
                <a:extLst>
                  <a:ext uri="{0D108BD9-81ED-4DB2-BD59-A6C34878D82A}">
                    <a16:rowId xmlns:a16="http://schemas.microsoft.com/office/drawing/2014/main" val="54950413"/>
                  </a:ext>
                </a:extLst>
              </a:tr>
            </a:tbl>
          </a:graphicData>
        </a:graphic>
      </p:graphicFrame>
    </p:spTree>
    <p:extLst>
      <p:ext uri="{BB962C8B-B14F-4D97-AF65-F5344CB8AC3E}">
        <p14:creationId xmlns:p14="http://schemas.microsoft.com/office/powerpoint/2010/main" val="188499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51BD-6D77-9FA9-A434-4C8B0E45D932}"/>
              </a:ext>
            </a:extLst>
          </p:cNvPr>
          <p:cNvSpPr>
            <a:spLocks noGrp="1"/>
          </p:cNvSpPr>
          <p:nvPr>
            <p:ph type="title"/>
          </p:nvPr>
        </p:nvSpPr>
        <p:spPr>
          <a:xfrm>
            <a:off x="838200" y="1"/>
            <a:ext cx="10401728" cy="821932"/>
          </a:xfrm>
        </p:spPr>
        <p:txBody>
          <a:bodyPr/>
          <a:lstStyle/>
          <a:p>
            <a:r>
              <a:rPr lang="en-US" dirty="0"/>
              <a:t>CUSTOMER INFORMATION FOR MEMBERS</a:t>
            </a:r>
          </a:p>
        </p:txBody>
      </p:sp>
      <p:sp>
        <p:nvSpPr>
          <p:cNvPr id="3" name="Content Placeholder 2">
            <a:extLst>
              <a:ext uri="{FF2B5EF4-FFF2-40B4-BE49-F238E27FC236}">
                <a16:creationId xmlns:a16="http://schemas.microsoft.com/office/drawing/2014/main" id="{A9E9EED3-D4A9-F3D7-CDB5-E8CAE2FAFE68}"/>
              </a:ext>
            </a:extLst>
          </p:cNvPr>
          <p:cNvSpPr>
            <a:spLocks noGrp="1"/>
          </p:cNvSpPr>
          <p:nvPr>
            <p:ph idx="1"/>
          </p:nvPr>
        </p:nvSpPr>
        <p:spPr>
          <a:xfrm>
            <a:off x="174661" y="939985"/>
            <a:ext cx="11692875" cy="5799862"/>
          </a:xfrm>
        </p:spPr>
        <p:txBody>
          <a:bodyPr/>
          <a:lstStyle/>
          <a:p>
            <a:pPr marL="0" indent="0">
              <a:buNone/>
            </a:pPr>
            <a:endParaRPr lang="en-US" dirty="0"/>
          </a:p>
        </p:txBody>
      </p:sp>
      <p:sp>
        <p:nvSpPr>
          <p:cNvPr id="5" name="Rectangle: Rounded Corners 4">
            <a:extLst>
              <a:ext uri="{FF2B5EF4-FFF2-40B4-BE49-F238E27FC236}">
                <a16:creationId xmlns:a16="http://schemas.microsoft.com/office/drawing/2014/main" id="{77DFD519-7562-5E15-57E4-A19DA4723231}"/>
              </a:ext>
            </a:extLst>
          </p:cNvPr>
          <p:cNvSpPr/>
          <p:nvPr/>
        </p:nvSpPr>
        <p:spPr>
          <a:xfrm>
            <a:off x="260555" y="990832"/>
            <a:ext cx="2930008" cy="1499417"/>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1800" dirty="0"/>
              <a:t>Anthem Health Insurance</a:t>
            </a:r>
          </a:p>
          <a:p>
            <a:pPr lvl="0" algn="l"/>
            <a:r>
              <a:rPr lang="en-US" sz="1800" dirty="0"/>
              <a:t>PH: 844- 402-5347</a:t>
            </a:r>
          </a:p>
          <a:p>
            <a:pPr lvl="0" algn="l"/>
            <a:r>
              <a:rPr lang="en-US" sz="1800" dirty="0"/>
              <a:t>Web: anthem.com/kehp</a:t>
            </a:r>
          </a:p>
          <a:p>
            <a:pPr algn="ctr"/>
            <a:endParaRPr lang="en-US" dirty="0"/>
          </a:p>
        </p:txBody>
      </p:sp>
      <p:sp>
        <p:nvSpPr>
          <p:cNvPr id="6" name="Rectangle: Rounded Corners 5">
            <a:extLst>
              <a:ext uri="{FF2B5EF4-FFF2-40B4-BE49-F238E27FC236}">
                <a16:creationId xmlns:a16="http://schemas.microsoft.com/office/drawing/2014/main" id="{20434A9B-3915-AFBA-1569-08F754FB3766}"/>
              </a:ext>
            </a:extLst>
          </p:cNvPr>
          <p:cNvSpPr/>
          <p:nvPr/>
        </p:nvSpPr>
        <p:spPr>
          <a:xfrm>
            <a:off x="324464" y="2830078"/>
            <a:ext cx="2866099" cy="1660281"/>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1800" dirty="0"/>
              <a:t>Anthem Dental/Vision</a:t>
            </a:r>
          </a:p>
          <a:p>
            <a:pPr lvl="0" algn="l"/>
            <a:r>
              <a:rPr lang="en-US" sz="1800" dirty="0"/>
              <a:t>PH: 844-402-5347</a:t>
            </a:r>
          </a:p>
          <a:p>
            <a:pPr lvl="0" algn="l"/>
            <a:r>
              <a:rPr lang="en-US" sz="1800" dirty="0"/>
              <a:t>Web: anthem.com</a:t>
            </a:r>
          </a:p>
        </p:txBody>
      </p:sp>
      <p:sp>
        <p:nvSpPr>
          <p:cNvPr id="7" name="Rectangle: Rounded Corners 6">
            <a:extLst>
              <a:ext uri="{FF2B5EF4-FFF2-40B4-BE49-F238E27FC236}">
                <a16:creationId xmlns:a16="http://schemas.microsoft.com/office/drawing/2014/main" id="{620008E3-C445-1D29-C5B6-31BFDB34A90E}"/>
              </a:ext>
            </a:extLst>
          </p:cNvPr>
          <p:cNvSpPr/>
          <p:nvPr/>
        </p:nvSpPr>
        <p:spPr>
          <a:xfrm>
            <a:off x="3989801" y="990831"/>
            <a:ext cx="3212510" cy="1499418"/>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1800" dirty="0"/>
              <a:t>CVS/Caremark Pharmacy</a:t>
            </a:r>
          </a:p>
          <a:p>
            <a:pPr lvl="0" algn="l"/>
            <a:r>
              <a:rPr lang="en-US" sz="1800" dirty="0"/>
              <a:t>PH: 866-601-6934</a:t>
            </a:r>
          </a:p>
          <a:p>
            <a:pPr lvl="0" algn="l"/>
            <a:r>
              <a:rPr lang="en-US" sz="1800" dirty="0"/>
              <a:t>Web: caremark.com</a:t>
            </a:r>
          </a:p>
        </p:txBody>
      </p:sp>
      <p:sp>
        <p:nvSpPr>
          <p:cNvPr id="8" name="Rectangle: Rounded Corners 7">
            <a:extLst>
              <a:ext uri="{FF2B5EF4-FFF2-40B4-BE49-F238E27FC236}">
                <a16:creationId xmlns:a16="http://schemas.microsoft.com/office/drawing/2014/main" id="{99A63FA4-C08D-6FEB-F6A8-3A737E20A84C}"/>
              </a:ext>
            </a:extLst>
          </p:cNvPr>
          <p:cNvSpPr/>
          <p:nvPr/>
        </p:nvSpPr>
        <p:spPr>
          <a:xfrm>
            <a:off x="7992577" y="1013634"/>
            <a:ext cx="3137762" cy="1476615"/>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Live Health Online Medical &amp; Behavioral Health -free virtual office visits</a:t>
            </a:r>
          </a:p>
          <a:p>
            <a:r>
              <a:rPr lang="en-US" dirty="0"/>
              <a:t>PH: 888-548-3432</a:t>
            </a:r>
          </a:p>
          <a:p>
            <a:pPr algn="ctr"/>
            <a:endParaRPr lang="en-US" dirty="0"/>
          </a:p>
        </p:txBody>
      </p:sp>
      <p:sp>
        <p:nvSpPr>
          <p:cNvPr id="9" name="Rectangle: Rounded Corners 8">
            <a:extLst>
              <a:ext uri="{FF2B5EF4-FFF2-40B4-BE49-F238E27FC236}">
                <a16:creationId xmlns:a16="http://schemas.microsoft.com/office/drawing/2014/main" id="{305A9FF0-31CB-5A00-7E07-A4427D28D29E}"/>
              </a:ext>
            </a:extLst>
          </p:cNvPr>
          <p:cNvSpPr/>
          <p:nvPr/>
        </p:nvSpPr>
        <p:spPr>
          <a:xfrm>
            <a:off x="324464" y="4811897"/>
            <a:ext cx="2866099" cy="1470592"/>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1800" dirty="0" err="1"/>
              <a:t>SmartShopper</a:t>
            </a:r>
            <a:endParaRPr lang="en-US" sz="1800" dirty="0"/>
          </a:p>
          <a:p>
            <a:pPr lvl="0" algn="l"/>
            <a:r>
              <a:rPr lang="en-US" sz="1800" dirty="0"/>
              <a:t>PH: 855-869-2133</a:t>
            </a:r>
          </a:p>
          <a:p>
            <a:pPr lvl="0" algn="l"/>
            <a:r>
              <a:rPr lang="en-US" sz="1800" dirty="0"/>
              <a:t>Web: smartshopper.com</a:t>
            </a:r>
          </a:p>
        </p:txBody>
      </p:sp>
      <p:sp>
        <p:nvSpPr>
          <p:cNvPr id="10" name="Rectangle: Rounded Corners 9">
            <a:extLst>
              <a:ext uri="{FF2B5EF4-FFF2-40B4-BE49-F238E27FC236}">
                <a16:creationId xmlns:a16="http://schemas.microsoft.com/office/drawing/2014/main" id="{836B56FE-15C5-2985-E3BA-740C2D78F1EC}"/>
              </a:ext>
            </a:extLst>
          </p:cNvPr>
          <p:cNvSpPr/>
          <p:nvPr/>
        </p:nvSpPr>
        <p:spPr>
          <a:xfrm>
            <a:off x="3989801" y="2848373"/>
            <a:ext cx="3212510" cy="1641988"/>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HealthEquity FSA/HRA</a:t>
            </a:r>
          </a:p>
          <a:p>
            <a:r>
              <a:rPr lang="en-US" dirty="0"/>
              <a:t>PH: 877-430-5519</a:t>
            </a:r>
          </a:p>
          <a:p>
            <a:r>
              <a:rPr lang="en-US" dirty="0"/>
              <a:t>Web: wageworks.com/kehp</a:t>
            </a:r>
          </a:p>
        </p:txBody>
      </p:sp>
      <p:sp>
        <p:nvSpPr>
          <p:cNvPr id="11" name="Rectangle: Rounded Corners 10">
            <a:extLst>
              <a:ext uri="{FF2B5EF4-FFF2-40B4-BE49-F238E27FC236}">
                <a16:creationId xmlns:a16="http://schemas.microsoft.com/office/drawing/2014/main" id="{B56A5894-10C0-DA04-7F92-9A2D1D69B82E}"/>
              </a:ext>
            </a:extLst>
          </p:cNvPr>
          <p:cNvSpPr/>
          <p:nvPr/>
        </p:nvSpPr>
        <p:spPr>
          <a:xfrm>
            <a:off x="3989801" y="4826588"/>
            <a:ext cx="3325399" cy="1470592"/>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Castlight</a:t>
            </a:r>
          </a:p>
          <a:p>
            <a:r>
              <a:rPr lang="en-US" dirty="0"/>
              <a:t>PH: 800-681-6758</a:t>
            </a:r>
          </a:p>
          <a:p>
            <a:r>
              <a:rPr lang="en-US" sz="1600" dirty="0"/>
              <a:t>Web: support@castlighthealth.com</a:t>
            </a:r>
          </a:p>
        </p:txBody>
      </p:sp>
      <p:sp>
        <p:nvSpPr>
          <p:cNvPr id="12" name="Rectangle: Rounded Corners 11">
            <a:extLst>
              <a:ext uri="{FF2B5EF4-FFF2-40B4-BE49-F238E27FC236}">
                <a16:creationId xmlns:a16="http://schemas.microsoft.com/office/drawing/2014/main" id="{E11C4B9E-4E87-9C4A-968B-7CBA3C2F438B}"/>
              </a:ext>
            </a:extLst>
          </p:cNvPr>
          <p:cNvSpPr/>
          <p:nvPr/>
        </p:nvSpPr>
        <p:spPr>
          <a:xfrm>
            <a:off x="8052617" y="2848373"/>
            <a:ext cx="3077722" cy="1641987"/>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MetLife- Life Insurance</a:t>
            </a:r>
          </a:p>
          <a:p>
            <a:r>
              <a:rPr lang="en-US" dirty="0"/>
              <a:t>PH: 800- 638-6420</a:t>
            </a:r>
          </a:p>
          <a:p>
            <a:r>
              <a:rPr lang="en-US" dirty="0"/>
              <a:t>Web: metlife.com</a:t>
            </a:r>
          </a:p>
        </p:txBody>
      </p:sp>
      <p:sp>
        <p:nvSpPr>
          <p:cNvPr id="13" name="Rectangle: Rounded Corners 12">
            <a:extLst>
              <a:ext uri="{FF2B5EF4-FFF2-40B4-BE49-F238E27FC236}">
                <a16:creationId xmlns:a16="http://schemas.microsoft.com/office/drawing/2014/main" id="{2EE67736-B5E1-CDBB-425D-5CA00FA27C9C}"/>
              </a:ext>
            </a:extLst>
          </p:cNvPr>
          <p:cNvSpPr/>
          <p:nvPr/>
        </p:nvSpPr>
        <p:spPr>
          <a:xfrm>
            <a:off x="8052616" y="4876314"/>
            <a:ext cx="3077723" cy="1371140"/>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1800" dirty="0"/>
              <a:t>HealthEquity COBRA</a:t>
            </a:r>
          </a:p>
          <a:p>
            <a:pPr lvl="0" algn="l"/>
            <a:r>
              <a:rPr lang="en-US" dirty="0"/>
              <a:t>PH: 888-678-4861</a:t>
            </a:r>
          </a:p>
          <a:p>
            <a:pPr lvl="0" algn="l"/>
            <a:r>
              <a:rPr lang="en-US" sz="1800" dirty="0"/>
              <a:t>Web: wageworks.com/kehp</a:t>
            </a:r>
          </a:p>
        </p:txBody>
      </p:sp>
    </p:spTree>
    <p:extLst>
      <p:ext uri="{BB962C8B-B14F-4D97-AF65-F5344CB8AC3E}">
        <p14:creationId xmlns:p14="http://schemas.microsoft.com/office/powerpoint/2010/main" val="397025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5EBCEDC-EB69-4F8A-B5EE-4B6954F70596}"/>
              </a:ext>
            </a:extLst>
          </p:cNvPr>
          <p:cNvPicPr>
            <a:picLocks noChangeAspect="1"/>
          </p:cNvPicPr>
          <p:nvPr/>
        </p:nvPicPr>
        <p:blipFill>
          <a:blip r:embed="rId2"/>
          <a:stretch>
            <a:fillRect/>
          </a:stretch>
        </p:blipFill>
        <p:spPr>
          <a:xfrm>
            <a:off x="10041316" y="4832707"/>
            <a:ext cx="1714500" cy="1714500"/>
          </a:xfrm>
          <a:prstGeom prst="rect">
            <a:avLst/>
          </a:prstGeom>
        </p:spPr>
      </p:pic>
      <p:pic>
        <p:nvPicPr>
          <p:cNvPr id="20" name="Picture 19">
            <a:extLst>
              <a:ext uri="{FF2B5EF4-FFF2-40B4-BE49-F238E27FC236}">
                <a16:creationId xmlns:a16="http://schemas.microsoft.com/office/drawing/2014/main" id="{16A02271-0AD4-0068-92A5-54D8576D8388}"/>
              </a:ext>
            </a:extLst>
          </p:cNvPr>
          <p:cNvPicPr>
            <a:picLocks noChangeAspect="1"/>
          </p:cNvPicPr>
          <p:nvPr/>
        </p:nvPicPr>
        <p:blipFill>
          <a:blip r:embed="rId3"/>
          <a:stretch>
            <a:fillRect/>
          </a:stretch>
        </p:blipFill>
        <p:spPr>
          <a:xfrm>
            <a:off x="9630863" y="2583509"/>
            <a:ext cx="2124953" cy="2131966"/>
          </a:xfrm>
          <a:prstGeom prst="rect">
            <a:avLst/>
          </a:prstGeom>
        </p:spPr>
      </p:pic>
      <p:pic>
        <p:nvPicPr>
          <p:cNvPr id="21" name="Picture 20">
            <a:extLst>
              <a:ext uri="{FF2B5EF4-FFF2-40B4-BE49-F238E27FC236}">
                <a16:creationId xmlns:a16="http://schemas.microsoft.com/office/drawing/2014/main" id="{EA513E3E-A200-D328-F2EB-B313E8A7C11E}"/>
              </a:ext>
            </a:extLst>
          </p:cNvPr>
          <p:cNvPicPr>
            <a:picLocks noChangeAspect="1"/>
          </p:cNvPicPr>
          <p:nvPr/>
        </p:nvPicPr>
        <p:blipFill>
          <a:blip r:embed="rId4"/>
          <a:stretch>
            <a:fillRect/>
          </a:stretch>
        </p:blipFill>
        <p:spPr>
          <a:xfrm>
            <a:off x="9836089" y="299877"/>
            <a:ext cx="1714500" cy="1714500"/>
          </a:xfrm>
          <a:prstGeom prst="rect">
            <a:avLst/>
          </a:prstGeom>
        </p:spPr>
      </p:pic>
      <p:sp>
        <p:nvSpPr>
          <p:cNvPr id="22" name="Oval 21">
            <a:extLst>
              <a:ext uri="{FF2B5EF4-FFF2-40B4-BE49-F238E27FC236}">
                <a16:creationId xmlns:a16="http://schemas.microsoft.com/office/drawing/2014/main" id="{703DBF1A-B9AB-81CD-C0AA-A7CAC8AD81B0}"/>
              </a:ext>
            </a:extLst>
          </p:cNvPr>
          <p:cNvSpPr/>
          <p:nvPr/>
        </p:nvSpPr>
        <p:spPr>
          <a:xfrm>
            <a:off x="6491678" y="299877"/>
            <a:ext cx="2454285" cy="1757523"/>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Connect with a Castlight Care Guide</a:t>
            </a:r>
          </a:p>
        </p:txBody>
      </p:sp>
      <p:sp>
        <p:nvSpPr>
          <p:cNvPr id="23" name="Oval 22">
            <a:extLst>
              <a:ext uri="{FF2B5EF4-FFF2-40B4-BE49-F238E27FC236}">
                <a16:creationId xmlns:a16="http://schemas.microsoft.com/office/drawing/2014/main" id="{8544C23B-0132-BE2F-BFEF-E858BAE10E1B}"/>
              </a:ext>
            </a:extLst>
          </p:cNvPr>
          <p:cNvSpPr/>
          <p:nvPr/>
        </p:nvSpPr>
        <p:spPr>
          <a:xfrm>
            <a:off x="6553149" y="2418893"/>
            <a:ext cx="2454286" cy="1757522"/>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Find in network high-quality providers</a:t>
            </a:r>
          </a:p>
        </p:txBody>
      </p:sp>
      <p:sp>
        <p:nvSpPr>
          <p:cNvPr id="24" name="Oval 23">
            <a:extLst>
              <a:ext uri="{FF2B5EF4-FFF2-40B4-BE49-F238E27FC236}">
                <a16:creationId xmlns:a16="http://schemas.microsoft.com/office/drawing/2014/main" id="{A53B76F4-931B-CC04-8FDB-04D1FCA6AE10}"/>
              </a:ext>
            </a:extLst>
          </p:cNvPr>
          <p:cNvSpPr/>
          <p:nvPr/>
        </p:nvSpPr>
        <p:spPr>
          <a:xfrm>
            <a:off x="6553149" y="4742878"/>
            <a:ext cx="2454286" cy="1564999"/>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Review your medical claims</a:t>
            </a:r>
          </a:p>
        </p:txBody>
      </p:sp>
      <p:sp>
        <p:nvSpPr>
          <p:cNvPr id="26" name="TextBox 25">
            <a:extLst>
              <a:ext uri="{FF2B5EF4-FFF2-40B4-BE49-F238E27FC236}">
                <a16:creationId xmlns:a16="http://schemas.microsoft.com/office/drawing/2014/main" id="{E4335ADA-8115-EED7-00C7-EEAAF3EE4A9A}"/>
              </a:ext>
            </a:extLst>
          </p:cNvPr>
          <p:cNvSpPr txBox="1"/>
          <p:nvPr/>
        </p:nvSpPr>
        <p:spPr>
          <a:xfrm flipH="1">
            <a:off x="292634" y="1553933"/>
            <a:ext cx="5948801" cy="3139321"/>
          </a:xfrm>
          <a:prstGeom prst="rect">
            <a:avLst/>
          </a:prstGeom>
          <a:solidFill>
            <a:schemeClr val="bg1"/>
          </a:solidFill>
        </p:spPr>
        <p:txBody>
          <a:bodyPr wrap="square" rtlCol="0">
            <a:spAutoFit/>
          </a:bodyPr>
          <a:lstStyle/>
          <a:p>
            <a:r>
              <a:rPr lang="en-US" sz="2200" dirty="0"/>
              <a:t>1)Download the app or</a:t>
            </a:r>
          </a:p>
          <a:p>
            <a:r>
              <a:rPr lang="en-US" sz="2200"/>
              <a:t>Visit mycastlight</a:t>
            </a:r>
            <a:r>
              <a:rPr lang="en-US" sz="2200" dirty="0"/>
              <a:t>.com/mybenefits</a:t>
            </a:r>
          </a:p>
          <a:p>
            <a:endParaRPr lang="en-US" sz="2200" dirty="0"/>
          </a:p>
          <a:p>
            <a:r>
              <a:rPr lang="en-US" sz="2200" dirty="0"/>
              <a:t>2)Call at 800-681-6758</a:t>
            </a:r>
          </a:p>
          <a:p>
            <a:r>
              <a:rPr lang="en-US" sz="2200" dirty="0"/>
              <a:t>	8 a.m. to 9 p.m. EST Monday thru Friday</a:t>
            </a:r>
          </a:p>
          <a:p>
            <a:endParaRPr lang="en-US" sz="2200" dirty="0"/>
          </a:p>
          <a:p>
            <a:r>
              <a:rPr lang="en-US" sz="2200" dirty="0"/>
              <a:t>3)Email support@castlighthealth.com</a:t>
            </a:r>
          </a:p>
          <a:p>
            <a:endParaRPr lang="en-US" sz="4400" dirty="0">
              <a:solidFill>
                <a:schemeClr val="bg1"/>
              </a:solidFill>
            </a:endParaRPr>
          </a:p>
        </p:txBody>
      </p:sp>
      <p:sp>
        <p:nvSpPr>
          <p:cNvPr id="3" name="Rectangle 2">
            <a:extLst>
              <a:ext uri="{FF2B5EF4-FFF2-40B4-BE49-F238E27FC236}">
                <a16:creationId xmlns:a16="http://schemas.microsoft.com/office/drawing/2014/main" id="{C3E47A84-AB95-8780-7A21-9DBB2A152853}"/>
              </a:ext>
            </a:extLst>
          </p:cNvPr>
          <p:cNvSpPr/>
          <p:nvPr/>
        </p:nvSpPr>
        <p:spPr>
          <a:xfrm rot="10800000" flipH="1" flipV="1">
            <a:off x="161976" y="299878"/>
            <a:ext cx="5538347" cy="817722"/>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NEW PARTNER INFORMATION</a:t>
            </a:r>
          </a:p>
        </p:txBody>
      </p:sp>
      <p:pic>
        <p:nvPicPr>
          <p:cNvPr id="4" name="Picture 3">
            <a:extLst>
              <a:ext uri="{FF2B5EF4-FFF2-40B4-BE49-F238E27FC236}">
                <a16:creationId xmlns:a16="http://schemas.microsoft.com/office/drawing/2014/main" id="{E6F474C7-35B3-72B2-6839-A523E8A27518}"/>
              </a:ext>
            </a:extLst>
          </p:cNvPr>
          <p:cNvPicPr>
            <a:picLocks noChangeAspect="1"/>
          </p:cNvPicPr>
          <p:nvPr/>
        </p:nvPicPr>
        <p:blipFill>
          <a:blip r:embed="rId5"/>
          <a:stretch>
            <a:fillRect/>
          </a:stretch>
        </p:blipFill>
        <p:spPr>
          <a:xfrm>
            <a:off x="687657" y="5129586"/>
            <a:ext cx="4705307" cy="1059382"/>
          </a:xfrm>
          <a:prstGeom prst="rect">
            <a:avLst/>
          </a:prstGeom>
        </p:spPr>
      </p:pic>
    </p:spTree>
    <p:extLst>
      <p:ext uri="{BB962C8B-B14F-4D97-AF65-F5344CB8AC3E}">
        <p14:creationId xmlns:p14="http://schemas.microsoft.com/office/powerpoint/2010/main" val="164230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6629-DAC9-82DF-8DB6-6E936141A78A}"/>
              </a:ext>
            </a:extLst>
          </p:cNvPr>
          <p:cNvSpPr>
            <a:spLocks noGrp="1"/>
          </p:cNvSpPr>
          <p:nvPr>
            <p:ph type="title" idx="4294967295"/>
          </p:nvPr>
        </p:nvSpPr>
        <p:spPr>
          <a:xfrm>
            <a:off x="580261" y="485046"/>
            <a:ext cx="10515600" cy="1325563"/>
          </a:xfrm>
        </p:spPr>
        <p:txBody>
          <a:bodyPr/>
          <a:lstStyle/>
          <a:p>
            <a:r>
              <a:rPr lang="en-US" dirty="0"/>
              <a:t>BENEFIT HIGHLIGHTS</a:t>
            </a:r>
          </a:p>
        </p:txBody>
      </p:sp>
      <p:sp>
        <p:nvSpPr>
          <p:cNvPr id="4" name="L-Shape 3">
            <a:extLst>
              <a:ext uri="{FF2B5EF4-FFF2-40B4-BE49-F238E27FC236}">
                <a16:creationId xmlns:a16="http://schemas.microsoft.com/office/drawing/2014/main" id="{EF74E6CC-FBB2-61C9-679E-048CD002C7D3}"/>
              </a:ext>
            </a:extLst>
          </p:cNvPr>
          <p:cNvSpPr/>
          <p:nvPr/>
        </p:nvSpPr>
        <p:spPr>
          <a:xfrm rot="8881126" flipH="1" flipV="1">
            <a:off x="3195599" y="1856681"/>
            <a:ext cx="5284925" cy="2950539"/>
          </a:xfrm>
          <a:prstGeom prst="corner">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84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91F6-27F7-25FA-5050-A993EFD6E1F2}"/>
              </a:ext>
            </a:extLst>
          </p:cNvPr>
          <p:cNvSpPr>
            <a:spLocks noGrp="1"/>
          </p:cNvSpPr>
          <p:nvPr>
            <p:ph type="title"/>
          </p:nvPr>
        </p:nvSpPr>
        <p:spPr/>
        <p:txBody>
          <a:bodyPr/>
          <a:lstStyle/>
          <a:p>
            <a:pPr algn="ctr"/>
            <a:r>
              <a:rPr lang="en-US" dirty="0"/>
              <a:t>BENEFIT HIGHLIGHTS</a:t>
            </a:r>
          </a:p>
        </p:txBody>
      </p:sp>
      <p:graphicFrame>
        <p:nvGraphicFramePr>
          <p:cNvPr id="6" name="Content Placeholder 5">
            <a:extLst>
              <a:ext uri="{FF2B5EF4-FFF2-40B4-BE49-F238E27FC236}">
                <a16:creationId xmlns:a16="http://schemas.microsoft.com/office/drawing/2014/main" id="{1DB1B39A-0F72-C228-FA0F-6D17A5D92425}"/>
              </a:ext>
            </a:extLst>
          </p:cNvPr>
          <p:cNvGraphicFramePr>
            <a:graphicFrameLocks noGrp="1"/>
          </p:cNvGraphicFramePr>
          <p:nvPr>
            <p:ph idx="1"/>
            <p:extLst>
              <p:ext uri="{D42A27DB-BD31-4B8C-83A1-F6EECF244321}">
                <p14:modId xmlns:p14="http://schemas.microsoft.com/office/powerpoint/2010/main" val="459558126"/>
              </p:ext>
            </p:extLst>
          </p:nvPr>
        </p:nvGraphicFramePr>
        <p:xfrm>
          <a:off x="838199" y="1408386"/>
          <a:ext cx="10964917" cy="4768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2C831931-BFA4-F1AD-8C74-A010617D4BEF}"/>
              </a:ext>
            </a:extLst>
          </p:cNvPr>
          <p:cNvGraphicFramePr/>
          <p:nvPr>
            <p:extLst>
              <p:ext uri="{D42A27DB-BD31-4B8C-83A1-F6EECF244321}">
                <p14:modId xmlns:p14="http://schemas.microsoft.com/office/powerpoint/2010/main" val="2200603770"/>
              </p:ext>
            </p:extLst>
          </p:nvPr>
        </p:nvGraphicFramePr>
        <p:xfrm>
          <a:off x="1681655" y="1408387"/>
          <a:ext cx="10205545" cy="54496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8125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BD87-5CA5-9066-02AE-D8B4FE6C014C}"/>
              </a:ext>
            </a:extLst>
          </p:cNvPr>
          <p:cNvSpPr>
            <a:spLocks noGrp="1"/>
          </p:cNvSpPr>
          <p:nvPr>
            <p:ph type="title"/>
          </p:nvPr>
        </p:nvSpPr>
        <p:spPr/>
        <p:txBody>
          <a:bodyPr/>
          <a:lstStyle/>
          <a:p>
            <a:pPr algn="ctr"/>
            <a:r>
              <a:rPr lang="en-US" dirty="0"/>
              <a:t>BENEFIT HIGHLIGHTS</a:t>
            </a:r>
          </a:p>
        </p:txBody>
      </p:sp>
      <p:graphicFrame>
        <p:nvGraphicFramePr>
          <p:cNvPr id="4" name="Content Placeholder 3">
            <a:extLst>
              <a:ext uri="{FF2B5EF4-FFF2-40B4-BE49-F238E27FC236}">
                <a16:creationId xmlns:a16="http://schemas.microsoft.com/office/drawing/2014/main" id="{40E26D9D-CA40-C2D6-FE80-EA730A4DEDB1}"/>
              </a:ext>
            </a:extLst>
          </p:cNvPr>
          <p:cNvGraphicFramePr>
            <a:graphicFrameLocks noGrp="1"/>
          </p:cNvGraphicFramePr>
          <p:nvPr>
            <p:ph idx="1"/>
            <p:extLst>
              <p:ext uri="{D42A27DB-BD31-4B8C-83A1-F6EECF244321}">
                <p14:modId xmlns:p14="http://schemas.microsoft.com/office/powerpoint/2010/main" val="130085189"/>
              </p:ext>
            </p:extLst>
          </p:nvPr>
        </p:nvGraphicFramePr>
        <p:xfrm>
          <a:off x="838199" y="1332090"/>
          <a:ext cx="10744201" cy="5525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942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80A6B8AE541F42B2976288533D2FEF" ma:contentTypeVersion="2" ma:contentTypeDescription="Create a new document." ma:contentTypeScope="" ma:versionID="ae1275a657d5a25ea756d2eff91f2ae0">
  <xsd:schema xmlns:xsd="http://www.w3.org/2001/XMLSchema" xmlns:xs="http://www.w3.org/2001/XMLSchema" xmlns:p="http://schemas.microsoft.com/office/2006/metadata/properties" xmlns:ns1="http://schemas.microsoft.com/sharepoint/v3" xmlns:ns2="2a751be6-ae28-4ab2-aeef-19ec7349ab9f" targetNamespace="http://schemas.microsoft.com/office/2006/metadata/properties" ma:root="true" ma:fieldsID="80b045a8507c614d995227e5b2d7d4ed" ns1:_="" ns2:_="">
    <xsd:import namespace="http://schemas.microsoft.com/sharepoint/v3"/>
    <xsd:import namespace="2a751be6-ae28-4ab2-aeef-19ec7349ab9f"/>
    <xsd:element name="properties">
      <xsd:complexType>
        <xsd:sequence>
          <xsd:element name="documentManagement">
            <xsd:complexType>
              <xsd:all>
                <xsd:element ref="ns1:PublishingStartDate" minOccurs="0"/>
                <xsd:element ref="ns1:PublishingExpirationDat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751be6-ae28-4ab2-aeef-19ec7349ab9f" elementFormDefault="qualified">
    <xsd:import namespace="http://schemas.microsoft.com/office/2006/documentManagement/types"/>
    <xsd:import namespace="http://schemas.microsoft.com/office/infopath/2007/PartnerControls"/>
    <xsd:element name="Category" ma:index="10" nillable="true" ma:displayName="Category" ma:default="Public" ma:format="Dropdown" ma:internalName="Category">
      <xsd:simpleType>
        <xsd:restriction base="dms:Choice">
          <xsd:enumeration value="Public"/>
          <xsd:enumeration value="Priv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2a751be6-ae28-4ab2-aeef-19ec7349ab9f">Public</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620574A-C1DC-480B-8DA1-05BF2D4947A1}"/>
</file>

<file path=customXml/itemProps2.xml><?xml version="1.0" encoding="utf-8"?>
<ds:datastoreItem xmlns:ds="http://schemas.openxmlformats.org/officeDocument/2006/customXml" ds:itemID="{F1881171-6D00-4C57-80AC-6C917AC78223}"/>
</file>

<file path=customXml/itemProps3.xml><?xml version="1.0" encoding="utf-8"?>
<ds:datastoreItem xmlns:ds="http://schemas.openxmlformats.org/officeDocument/2006/customXml" ds:itemID="{BF866D7E-2C92-44EE-99D5-E3ACB275ED4D}"/>
</file>

<file path=docProps/app.xml><?xml version="1.0" encoding="utf-8"?>
<Properties xmlns="http://schemas.openxmlformats.org/officeDocument/2006/extended-properties" xmlns:vt="http://schemas.openxmlformats.org/officeDocument/2006/docPropsVTypes">
  <TotalTime>2530</TotalTime>
  <Words>3183</Words>
  <Application>Microsoft Office PowerPoint</Application>
  <PresentationFormat>Widescreen</PresentationFormat>
  <Paragraphs>331</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Narrow</vt:lpstr>
      <vt:lpstr>Calibri</vt:lpstr>
      <vt:lpstr>Calibri Light</vt:lpstr>
      <vt:lpstr>Trebuchet MS</vt:lpstr>
      <vt:lpstr>Wingdings</vt:lpstr>
      <vt:lpstr>Office Theme</vt:lpstr>
      <vt:lpstr>Department of Employee Insurance</vt:lpstr>
      <vt:lpstr>AGENDA</vt:lpstr>
      <vt:lpstr>CUSTOMER SERVICE CONTACT INFORMATION </vt:lpstr>
      <vt:lpstr>PARTNER INFORMATION</vt:lpstr>
      <vt:lpstr>CUSTOMER INFORMATION FOR MEMBERS</vt:lpstr>
      <vt:lpstr>PowerPoint Presentation</vt:lpstr>
      <vt:lpstr>BENEFIT HIGHLIGHTS</vt:lpstr>
      <vt:lpstr>BENEFIT HIGHLIGHTS</vt:lpstr>
      <vt:lpstr>BENEFIT HIGHLIGHTS</vt:lpstr>
      <vt:lpstr>BENEFIT HIGHLIGHTS</vt:lpstr>
      <vt:lpstr>BENEFIT HIGHLIGHTS</vt:lpstr>
      <vt:lpstr>BENEFIT HIGHLIGHTS</vt:lpstr>
      <vt:lpstr>BENEFIT HIGHLIGHTS</vt:lpstr>
      <vt:lpstr>2024 DENTAL PREMIUMS</vt:lpstr>
      <vt:lpstr>2024 VISION PREMIUMS</vt:lpstr>
      <vt:lpstr>BENEFIT FAIRS</vt:lpstr>
      <vt:lpstr>BENEFITS SELECTION GUIDE</vt:lpstr>
      <vt:lpstr>WHO NEEDS TO ENROLL</vt:lpstr>
      <vt:lpstr>WHO NEEDS TO ENROLL FOR 2024</vt:lpstr>
      <vt:lpstr>2024</vt:lpstr>
      <vt:lpstr>PLAN CHOICES</vt:lpstr>
      <vt:lpstr>PowerPoint Presentation</vt:lpstr>
      <vt:lpstr>PowerPoint Presentation</vt:lpstr>
      <vt:lpstr>PowerPoint Presentation</vt:lpstr>
      <vt:lpstr>PowerPoint Presentation</vt:lpstr>
      <vt:lpstr>PowerPoint Presentation</vt:lpstr>
      <vt:lpstr>PowerPoint Presentation</vt:lpstr>
      <vt:lpstr>ENROLLMENT GUIDELINES</vt:lpstr>
      <vt:lpstr>ENROLLMENT GUIDELINES</vt:lpstr>
      <vt:lpstr>ENROLLMENT GUIDELINES</vt:lpstr>
      <vt:lpstr>PowerPoint Presentation</vt:lpstr>
      <vt:lpstr>ADDITIONAL BENEFITS</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Employee Insurance</dc:title>
  <dc:creator>Collins, Kim (PERS)</dc:creator>
  <cp:lastModifiedBy>Collins, Kim (PERS)</cp:lastModifiedBy>
  <cp:revision>21</cp:revision>
  <dcterms:created xsi:type="dcterms:W3CDTF">2023-08-30T15:21:09Z</dcterms:created>
  <dcterms:modified xsi:type="dcterms:W3CDTF">2023-09-19T18:11:42Z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0x0101003980A6B8AE541F42B2976288533D2FEF</vt:lpwstr>
  </property>
</Properties>
</file>